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61" r:id="rId3"/>
    <p:sldId id="274" r:id="rId4"/>
    <p:sldId id="264" r:id="rId5"/>
    <p:sldId id="287" r:id="rId6"/>
    <p:sldId id="291" r:id="rId7"/>
    <p:sldId id="289" r:id="rId8"/>
    <p:sldId id="296" r:id="rId9"/>
    <p:sldId id="295" r:id="rId10"/>
    <p:sldId id="263" r:id="rId11"/>
    <p:sldId id="284" r:id="rId12"/>
  </p:sldIdLst>
  <p:sldSz cx="9144000" cy="5143500" type="screen16x9"/>
  <p:notesSz cx="6858000" cy="9144000"/>
  <p:embeddedFontLst>
    <p:embeddedFont>
      <p:font typeface="EB Garamond" panose="020B0604020202020204" charset="0"/>
      <p:regular r:id="rId14"/>
      <p:bold r:id="rId15"/>
      <p:italic r:id="rId16"/>
      <p:boldItalic r:id="rId17"/>
    </p:embeddedFont>
    <p:embeddedFont>
      <p:font typeface="Josefin Slab" panose="020B0604020202020204" charset="0"/>
      <p:regular r:id="rId18"/>
      <p:bold r:id="rId19"/>
      <p:italic r:id="rId20"/>
      <p:boldItalic r:id="rId21"/>
    </p:embeddedFont>
    <p:embeddedFont>
      <p:font typeface="Lato" panose="020B0604020202020204" charset="0"/>
      <p:regular r:id="rId22"/>
      <p:bold r:id="rId23"/>
      <p:italic r:id="rId24"/>
      <p:boldItalic r:id="rId25"/>
    </p:embeddedFont>
    <p:embeddedFont>
      <p:font typeface="Maven Pro" panose="020B0604020202020204" charset="0"/>
      <p:regular r:id="rId26"/>
      <p:bold r:id="rId27"/>
      <p:italic r:id="rId28"/>
      <p:boldItalic r:id="rId29"/>
    </p:embeddedFont>
    <p:embeddedFont>
      <p:font typeface="Montserrat" panose="020B0604020202020204" charset="0"/>
      <p:regular r:id="rId30"/>
      <p:bold r:id="rId31"/>
      <p:italic r:id="rId32"/>
      <p:boldItalic r:id="rId33"/>
    </p:embeddedFont>
    <p:embeddedFont>
      <p:font typeface="Open Sans" panose="020B0604020202020204" charset="0"/>
      <p:regular r:id="rId34"/>
      <p:bold r:id="rId35"/>
      <p:italic r:id="rId36"/>
      <p:boldItalic r:id="rId37"/>
    </p:embeddedFont>
    <p:embeddedFont>
      <p:font typeface="Oswald Regular" panose="020B0604020202020204" charset="0"/>
      <p:regular r:id="rId38"/>
      <p:bold r:id="rId39"/>
    </p:embeddedFont>
    <p:embeddedFont>
      <p:font typeface="Raleway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3">
          <p15:clr>
            <a:srgbClr val="9AA0A6"/>
          </p15:clr>
        </p15:guide>
        <p15:guide id="2" orient="horz" pos="2719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 Nguyen" initials="VN" lastIdx="2" clrIdx="0">
    <p:extLst>
      <p:ext uri="{19B8F6BF-5375-455C-9EA6-DF929625EA0E}">
        <p15:presenceInfo xmlns:p15="http://schemas.microsoft.com/office/powerpoint/2012/main" userId="9d1b9187f894c13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A80"/>
    <a:srgbClr val="FF1D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889F77-B80D-4D95-9032-18BC88C462FB}">
  <a:tblStyle styleId="{E6889F77-B80D-4D95-9032-18BC88C462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2"/>
    <p:restoredTop sz="78129" autoAdjust="0"/>
  </p:normalViewPr>
  <p:slideViewPr>
    <p:cSldViewPr snapToGrid="0">
      <p:cViewPr varScale="1">
        <p:scale>
          <a:sx n="118" d="100"/>
          <a:sy n="118" d="100"/>
        </p:scale>
        <p:origin x="1206" y="108"/>
      </p:cViewPr>
      <p:guideLst>
        <p:guide orient="horz" pos="553"/>
        <p:guide orient="horz" pos="27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viewProps" Target="viewProps.xml"/><Relationship Id="rId20" Type="http://schemas.openxmlformats.org/officeDocument/2006/relationships/font" Target="fonts/font7.fntdata"/><Relationship Id="rId41" Type="http://schemas.openxmlformats.org/officeDocument/2006/relationships/font" Target="fonts/font28.fntdata"/></Relationships>
</file>

<file path=ppt/media/image1.jpeg>
</file>

<file path=ppt/media/image11.jpe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ac1b75c0d8_3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ac1b75c0d8_3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CA" dirty="0"/>
              <a:t>Based on the previous insights, when looking at the publishers and 3</a:t>
            </a:r>
            <a:r>
              <a:rPr lang="en-CA" baseline="30000" dirty="0"/>
              <a:t>rd</a:t>
            </a:r>
            <a:r>
              <a:rPr lang="en-CA" dirty="0"/>
              <a:t> party websites ROA, word frequencies and cost-per-click comparisons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CA" dirty="0"/>
              <a:t>we can see that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Air France spends 25 cents on every dollar earned in revenue with Google US compared to Yahoo and Kayak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CA" dirty="0"/>
              <a:t>Our recommendations are as follows: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A diverse bid strategy seen in Google doesn’t necessarily mean positive growth in market share for Air France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The budget spent on Google could be decreased, and spread out to other US publishers as well as US based 3</a:t>
            </a:r>
            <a:r>
              <a:rPr lang="en-CA" baseline="30000" dirty="0"/>
              <a:t>rd</a:t>
            </a:r>
            <a:r>
              <a:rPr lang="en-CA" dirty="0"/>
              <a:t> party booking websites similar to Kayak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CA" dirty="0"/>
              <a:t>-   Therefore to decrease ad costs, thus increasing their overall net revenue and increase US market share  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ab1d022ff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ab1d022ff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c1b75c0d8_3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c1b75c0d8_3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Based on our analysis of each publisher as well as third party websites like Kayak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We took a look at how Air France can increase their revenue and US market share through our analysis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ac1b75c0d8_3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ac1b75c0d8_3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Improve SEM strategy by keeping cost/click low (3)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Increase net revenues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Decrease ad cost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Increase ROA?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1b75c0d8_3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c1b75c0d8_3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Clr>
                <a:srgbClr val="FF1D2A"/>
              </a:buClr>
              <a:buNone/>
            </a:pPr>
            <a:r>
              <a:rPr lang="en-CA" sz="1200" b="1" dirty="0">
                <a:solidFill>
                  <a:srgbClr val="223A80"/>
                </a:solidFill>
              </a:rPr>
              <a:t>Q1 from case</a:t>
            </a:r>
          </a:p>
          <a:p>
            <a:pPr marL="457200" lvl="0" indent="-298450">
              <a:buClr>
                <a:srgbClr val="FF1D2A"/>
              </a:buClr>
            </a:pPr>
            <a:r>
              <a:rPr lang="en-CA" b="0" dirty="0">
                <a:solidFill>
                  <a:srgbClr val="223A80"/>
                </a:solidFill>
              </a:rPr>
              <a:t>Should Media Contacts recommend a uniform strategy for Air France across search engine publisher?</a:t>
            </a:r>
          </a:p>
          <a:p>
            <a:pPr marL="914400" lvl="1" indent="-298450">
              <a:buClr>
                <a:srgbClr val="FF1D2A"/>
              </a:buClr>
            </a:pPr>
            <a:r>
              <a:rPr lang="en-CA" b="1" dirty="0">
                <a:solidFill>
                  <a:srgbClr val="223A80"/>
                </a:solidFill>
              </a:rPr>
              <a:t>We focused on which publisher had what strategy and the revenue generated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c1b75c0d8_3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c1b75c0d8_3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GB" b="1" dirty="0">
                <a:solidFill>
                  <a:srgbClr val="223A80"/>
                </a:solidFill>
              </a:rPr>
              <a:t>Word cloud is a visual of most searched for words on US &amp; global platforms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GB" b="1" dirty="0">
                <a:solidFill>
                  <a:srgbClr val="223A80"/>
                </a:solidFill>
              </a:rPr>
              <a:t>Also, the keywords including </a:t>
            </a:r>
            <a:r>
              <a:rPr lang="en-GB" b="1" dirty="0" err="1">
                <a:solidFill>
                  <a:srgbClr val="223A80"/>
                </a:solidFill>
              </a:rPr>
              <a:t>airfrance</a:t>
            </a:r>
            <a:r>
              <a:rPr lang="en-GB" b="1" dirty="0">
                <a:solidFill>
                  <a:srgbClr val="223A80"/>
                </a:solidFill>
              </a:rPr>
              <a:t> and a destination, such as “</a:t>
            </a:r>
            <a:r>
              <a:rPr lang="en-GB" b="1" dirty="0" err="1">
                <a:solidFill>
                  <a:srgbClr val="223A80"/>
                </a:solidFill>
              </a:rPr>
              <a:t>Airfrance</a:t>
            </a:r>
            <a:r>
              <a:rPr lang="en-GB" b="1" dirty="0">
                <a:solidFill>
                  <a:srgbClr val="223A80"/>
                </a:solidFill>
              </a:rPr>
              <a:t> to </a:t>
            </a:r>
            <a:r>
              <a:rPr lang="en-GB" b="1" dirty="0" err="1">
                <a:solidFill>
                  <a:srgbClr val="223A80"/>
                </a:solidFill>
              </a:rPr>
              <a:t>paris</a:t>
            </a:r>
            <a:r>
              <a:rPr lang="en-GB" b="1" dirty="0">
                <a:solidFill>
                  <a:srgbClr val="223A80"/>
                </a:solidFill>
              </a:rPr>
              <a:t>”.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1" dirty="0">
                <a:solidFill>
                  <a:srgbClr val="223A80"/>
                </a:solidFill>
              </a:rPr>
              <a:t>(Ex: “Cheap flight to Rome”) are not profitable geotargeted terms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0" dirty="0">
                <a:solidFill>
                  <a:srgbClr val="223A80"/>
                </a:solidFill>
              </a:rPr>
              <a:t>Based on our analysis in the key words we want to maintain a consistent online brand image for Air France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0" dirty="0">
                <a:solidFill>
                  <a:srgbClr val="223A80"/>
                </a:solidFill>
              </a:rPr>
              <a:t>Try to focus on unique words consistent with the brand in order to increase their digital image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0" dirty="0">
                <a:solidFill>
                  <a:srgbClr val="223A80"/>
                </a:solidFill>
              </a:rPr>
              <a:t>Instead of focusing on high cost words, we an also try to focus on lower cost words to drive an increase in revenue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endParaRPr lang="en-GB" b="1" dirty="0">
              <a:solidFill>
                <a:srgbClr val="223A80"/>
              </a:solidFill>
            </a:endParaRPr>
          </a:p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223A80"/>
                </a:solidFill>
              </a:rPr>
              <a:t>Q2 – Try to answer these questions in the narration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How can campaigns be improved to increase overall value gained from investment with a search engine publisher? 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Should keywords be added or dropped from the campaign?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Should campaign tactics or copy be adjusted to improve campaign performance?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0150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1b75c0d8_3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c1b75c0d8_3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223A80"/>
                </a:solidFill>
              </a:rPr>
              <a:t>As we can see in this fantastic bubble chart:</a:t>
            </a:r>
            <a:endParaRPr lang="en-GB" b="0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Google US has the highest </a:t>
            </a:r>
            <a:r>
              <a:rPr lang="en-GB" b="0" dirty="0" err="1">
                <a:solidFill>
                  <a:srgbClr val="223A80"/>
                </a:solidFill>
              </a:rPr>
              <a:t>avg</a:t>
            </a:r>
            <a:r>
              <a:rPr lang="en-GB" b="0" dirty="0">
                <a:solidFill>
                  <a:srgbClr val="223A80"/>
                </a:solidFill>
              </a:rPr>
              <a:t> amount of bookings, as well as the most total clicks</a:t>
            </a:r>
          </a:p>
          <a:p>
            <a:pPr marL="457200" lvl="1" indent="0">
              <a:buClr>
                <a:srgbClr val="FF1D2A"/>
              </a:buClr>
              <a:buFont typeface="Arial" panose="020B0604020202020204" pitchFamily="34" charset="0"/>
              <a:buNone/>
            </a:pPr>
            <a:r>
              <a:rPr lang="en-GB" b="0" dirty="0">
                <a:solidFill>
                  <a:srgbClr val="223A80"/>
                </a:solidFill>
              </a:rPr>
              <a:t>-Although this looks great, they are still the most costly publisher in comparison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Google’s SEM strategy is clearly reaching more people in order for to generate higher </a:t>
            </a:r>
            <a:r>
              <a:rPr lang="en-GB" b="0" dirty="0" err="1">
                <a:solidFill>
                  <a:srgbClr val="223A80"/>
                </a:solidFill>
              </a:rPr>
              <a:t>avg</a:t>
            </a:r>
            <a:r>
              <a:rPr lang="en-GB" b="0" dirty="0">
                <a:solidFill>
                  <a:srgbClr val="223A80"/>
                </a:solidFill>
              </a:rPr>
              <a:t> amount of bookings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Yahoos click cost is cheaper but there's still a very high amount of bookings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3222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1b75c0d8_3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c1b75c0d8_3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Air France chose to spend on these publishers; however their market share didn’t reflect what they expected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Google’s total costs amounts to much higher fees that Air France has to pay 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Global </a:t>
            </a:r>
            <a:r>
              <a:rPr lang="en-CA" dirty="0" err="1"/>
              <a:t>cpc</a:t>
            </a:r>
            <a:r>
              <a:rPr lang="en-CA" dirty="0"/>
              <a:t> is lower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Higher spending in US </a:t>
            </a:r>
            <a:r>
              <a:rPr lang="en-CA" dirty="0" err="1"/>
              <a:t>cpc</a:t>
            </a:r>
            <a:r>
              <a:rPr lang="en-CA" dirty="0"/>
              <a:t> but they’re not strategically spending their marketing budget</a:t>
            </a:r>
          </a:p>
        </p:txBody>
      </p:sp>
    </p:spTree>
    <p:extLst>
      <p:ext uri="{BB962C8B-B14F-4D97-AF65-F5344CB8AC3E}">
        <p14:creationId xmlns:p14="http://schemas.microsoft.com/office/powerpoint/2010/main" val="761481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1b75c0d8_3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c1b75c0d8_3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Along with ROA, total revenue are indicators of publisher SEM strategy success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This chart shows each publisher’s bid strategies, and highlights which generates the most revenue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Most large publishers in the US do not or have very little bid strategies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Google is able to charge more because of their diverse bid strategy, however that does not equate to more bookings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This might have an adverse effect on Air France’s online presence 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CA" dirty="0"/>
              <a:t>The risk related to big publishers is that they spend more on their marketing budget without the benefit of increasing their revenue</a:t>
            </a:r>
          </a:p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endParaRPr lang="en-GB" b="1" dirty="0">
              <a:solidFill>
                <a:srgbClr val="223A80"/>
              </a:solidFill>
            </a:endParaRPr>
          </a:p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223A80"/>
                </a:solidFill>
              </a:rPr>
              <a:t>Q3</a:t>
            </a:r>
            <a:endParaRPr lang="en-GB" b="0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What are the most important KPIs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and what impact will campaign changes have on these KPIs?</a:t>
            </a:r>
          </a:p>
        </p:txBody>
      </p:sp>
    </p:spTree>
    <p:extLst>
      <p:ext uri="{BB962C8B-B14F-4D97-AF65-F5344CB8AC3E}">
        <p14:creationId xmlns:p14="http://schemas.microsoft.com/office/powerpoint/2010/main" val="441559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c1b75c0d8_3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c1b75c0d8_3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From this bar chart, we can see the publishers ROA: Kayak has the highest ROA, because they are a lot cheaper compared to Google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Compared to the last graph; we would expect that Google’s ROA would return just as much, however they have the 2</a:t>
            </a:r>
            <a:r>
              <a:rPr lang="en-GB" b="0" baseline="30000" dirty="0">
                <a:solidFill>
                  <a:srgbClr val="223A80"/>
                </a:solidFill>
              </a:rPr>
              <a:t>nd</a:t>
            </a:r>
            <a:r>
              <a:rPr lang="en-GB" b="0" dirty="0">
                <a:solidFill>
                  <a:srgbClr val="223A80"/>
                </a:solidFill>
              </a:rPr>
              <a:t> lowest ROA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 Other US-based publishers that did not have specific bid strategies clearly show that there are higher returns from their advertising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Kayak has the highest ROA, because their website is targeted to consumers who are already looking to travel</a:t>
            </a:r>
          </a:p>
          <a:p>
            <a:pPr marL="742950" lvl="1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They may not reach as many people like Google does, but their audience is targeted the offerings of the company </a:t>
            </a:r>
          </a:p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endParaRPr lang="en-GB" b="0" dirty="0">
              <a:solidFill>
                <a:srgbClr val="223A80"/>
              </a:solidFill>
            </a:endParaRPr>
          </a:p>
          <a:p>
            <a:pPr marL="0" indent="0">
              <a:buClr>
                <a:srgbClr val="FF1D2A"/>
              </a:buClr>
              <a:buFont typeface="Arial" panose="020B0604020202020204" pitchFamily="34" charset="0"/>
              <a:buNone/>
            </a:pPr>
            <a:r>
              <a:rPr lang="en-GB" b="0" dirty="0">
                <a:solidFill>
                  <a:srgbClr val="223A80"/>
                </a:solidFill>
              </a:rPr>
              <a:t>Q4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How should future SEM campaigns be structured?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223A80"/>
                </a:solidFill>
              </a:rPr>
              <a:t>In the past, Media Contacts had concentrated on Google, Microsoft, and Yahoo; was there now an opportunity to optimize search advertising with metasearch companies such as Kayak?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blindly choosing larger competitors is a uniform choice but AF should choose a tailored choice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8535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tx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69999" y="1330925"/>
            <a:ext cx="6804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04400" y="3420475"/>
            <a:ext cx="57351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>
            <a:off x="-389615" y="2761575"/>
            <a:ext cx="1063850" cy="3239750"/>
            <a:chOff x="146675" y="378750"/>
            <a:chExt cx="1063850" cy="3239750"/>
          </a:xfrm>
        </p:grpSpPr>
        <p:sp>
          <p:nvSpPr>
            <p:cNvPr id="12" name="Google Shape;12;p2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5400000" flipH="1">
            <a:off x="8528675" y="-830750"/>
            <a:ext cx="1063850" cy="3239750"/>
            <a:chOff x="146675" y="378750"/>
            <a:chExt cx="1063850" cy="3239750"/>
          </a:xfrm>
        </p:grpSpPr>
        <p:sp>
          <p:nvSpPr>
            <p:cNvPr id="16" name="Google Shape;16;p2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223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223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223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402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 rot="5400000" flipH="1">
            <a:off x="8472528" y="-913206"/>
            <a:ext cx="670519" cy="3008176"/>
            <a:chOff x="146681" y="-256573"/>
            <a:chExt cx="670519" cy="3008176"/>
          </a:xfrm>
        </p:grpSpPr>
        <p:sp>
          <p:nvSpPr>
            <p:cNvPr id="50" name="Google Shape;50;p6"/>
            <p:cNvSpPr/>
            <p:nvPr/>
          </p:nvSpPr>
          <p:spPr>
            <a:xfrm>
              <a:off x="540000" y="519603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146681" y="-256573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>
            <a:off x="763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1"/>
          </p:nvPr>
        </p:nvSpPr>
        <p:spPr>
          <a:xfrm>
            <a:off x="763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3" name="Google Shape;73;p9"/>
          <p:cNvGrpSpPr/>
          <p:nvPr/>
        </p:nvGrpSpPr>
        <p:grpSpPr>
          <a:xfrm rot="5400000">
            <a:off x="8485512" y="2721975"/>
            <a:ext cx="1063850" cy="3239750"/>
            <a:chOff x="146675" y="378750"/>
            <a:chExt cx="1063850" cy="3239750"/>
          </a:xfrm>
        </p:grpSpPr>
        <p:sp>
          <p:nvSpPr>
            <p:cNvPr id="74" name="Google Shape;74;p9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/>
          <p:nvPr/>
        </p:nvSpPr>
        <p:spPr>
          <a:xfrm rot="-5400000" flipH="1">
            <a:off x="24446" y="-1397400"/>
            <a:ext cx="473400" cy="42468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title"/>
          </p:nvPr>
        </p:nvSpPr>
        <p:spPr>
          <a:xfrm>
            <a:off x="540000" y="439650"/>
            <a:ext cx="327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1"/>
          </p:nvPr>
        </p:nvSpPr>
        <p:spPr>
          <a:xfrm>
            <a:off x="540000" y="1747275"/>
            <a:ext cx="4246800" cy="24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540000" y="4423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 rot="5400000">
            <a:off x="8453771" y="3219931"/>
            <a:ext cx="670533" cy="2888302"/>
            <a:chOff x="146676" y="467820"/>
            <a:chExt cx="670533" cy="2888302"/>
          </a:xfrm>
        </p:grpSpPr>
        <p:sp>
          <p:nvSpPr>
            <p:cNvPr id="127" name="Google Shape;127;p15"/>
            <p:cNvSpPr/>
            <p:nvPr/>
          </p:nvSpPr>
          <p:spPr>
            <a:xfrm>
              <a:off x="540009" y="1570571"/>
              <a:ext cx="277200" cy="1785551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146676" y="46782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540000" y="442300"/>
            <a:ext cx="391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1"/>
          </p:nvPr>
        </p:nvSpPr>
        <p:spPr>
          <a:xfrm>
            <a:off x="3648875" y="2862150"/>
            <a:ext cx="18462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2"/>
          </p:nvPr>
        </p:nvSpPr>
        <p:spPr>
          <a:xfrm>
            <a:off x="3458075" y="3219150"/>
            <a:ext cx="222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3"/>
          </p:nvPr>
        </p:nvSpPr>
        <p:spPr>
          <a:xfrm>
            <a:off x="936425" y="2862150"/>
            <a:ext cx="18462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4"/>
          </p:nvPr>
        </p:nvSpPr>
        <p:spPr>
          <a:xfrm>
            <a:off x="745625" y="3219150"/>
            <a:ext cx="222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5"/>
          </p:nvPr>
        </p:nvSpPr>
        <p:spPr>
          <a:xfrm>
            <a:off x="6361325" y="2862150"/>
            <a:ext cx="18462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6"/>
          </p:nvPr>
        </p:nvSpPr>
        <p:spPr>
          <a:xfrm>
            <a:off x="6170525" y="3219150"/>
            <a:ext cx="222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7" name="Google Shape;137;p16"/>
          <p:cNvGrpSpPr/>
          <p:nvPr/>
        </p:nvGrpSpPr>
        <p:grpSpPr>
          <a:xfrm rot="5400000" flipH="1">
            <a:off x="-127673" y="3357260"/>
            <a:ext cx="670525" cy="2634118"/>
            <a:chOff x="146675" y="1827533"/>
            <a:chExt cx="670525" cy="2634118"/>
          </a:xfrm>
        </p:grpSpPr>
        <p:sp>
          <p:nvSpPr>
            <p:cNvPr id="138" name="Google Shape;138;p16"/>
            <p:cNvSpPr/>
            <p:nvPr/>
          </p:nvSpPr>
          <p:spPr>
            <a:xfrm>
              <a:off x="540000" y="2229651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146675" y="1827533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10800000" flipH="1">
            <a:off x="8207525" y="-1468204"/>
            <a:ext cx="670525" cy="2460727"/>
            <a:chOff x="146675" y="1515224"/>
            <a:chExt cx="670525" cy="2460727"/>
          </a:xfrm>
        </p:grpSpPr>
        <p:sp>
          <p:nvSpPr>
            <p:cNvPr id="141" name="Google Shape;141;p16"/>
            <p:cNvSpPr/>
            <p:nvPr/>
          </p:nvSpPr>
          <p:spPr>
            <a:xfrm>
              <a:off x="540000" y="1743951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146675" y="1515224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-5400000" flipH="1">
            <a:off x="631888" y="-1739875"/>
            <a:ext cx="473400" cy="49425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190598" y="445025"/>
            <a:ext cx="40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 dirty="0"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1"/>
          </p:nvPr>
        </p:nvSpPr>
        <p:spPr>
          <a:xfrm>
            <a:off x="4688175" y="1863150"/>
            <a:ext cx="2480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2"/>
          </p:nvPr>
        </p:nvSpPr>
        <p:spPr>
          <a:xfrm>
            <a:off x="5005125" y="2220150"/>
            <a:ext cx="18462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3"/>
          </p:nvPr>
        </p:nvSpPr>
        <p:spPr>
          <a:xfrm>
            <a:off x="1975700" y="1863150"/>
            <a:ext cx="2480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4"/>
          </p:nvPr>
        </p:nvSpPr>
        <p:spPr>
          <a:xfrm>
            <a:off x="2292650" y="2220150"/>
            <a:ext cx="18462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5"/>
          </p:nvPr>
        </p:nvSpPr>
        <p:spPr>
          <a:xfrm>
            <a:off x="4688175" y="3724825"/>
            <a:ext cx="2480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6"/>
          </p:nvPr>
        </p:nvSpPr>
        <p:spPr>
          <a:xfrm>
            <a:off x="5005125" y="4081825"/>
            <a:ext cx="18462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7"/>
          </p:nvPr>
        </p:nvSpPr>
        <p:spPr>
          <a:xfrm>
            <a:off x="1975700" y="3724825"/>
            <a:ext cx="2480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8"/>
          </p:nvPr>
        </p:nvSpPr>
        <p:spPr>
          <a:xfrm>
            <a:off x="2292650" y="4081825"/>
            <a:ext cx="18462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8"/>
          <p:cNvGrpSpPr/>
          <p:nvPr/>
        </p:nvGrpSpPr>
        <p:grpSpPr>
          <a:xfrm>
            <a:off x="7825025" y="-1441795"/>
            <a:ext cx="1063850" cy="2729680"/>
            <a:chOff x="146675" y="378750"/>
            <a:chExt cx="1063850" cy="2729680"/>
          </a:xfrm>
        </p:grpSpPr>
        <p:sp>
          <p:nvSpPr>
            <p:cNvPr id="166" name="Google Shape;166;p18"/>
            <p:cNvSpPr/>
            <p:nvPr/>
          </p:nvSpPr>
          <p:spPr>
            <a:xfrm>
              <a:off x="933325" y="973925"/>
              <a:ext cx="277200" cy="172193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540000" y="1386500"/>
              <a:ext cx="277200" cy="172193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18"/>
          <p:cNvGrpSpPr/>
          <p:nvPr/>
        </p:nvGrpSpPr>
        <p:grpSpPr>
          <a:xfrm>
            <a:off x="262175" y="3710476"/>
            <a:ext cx="1063850" cy="2925049"/>
            <a:chOff x="146675" y="693451"/>
            <a:chExt cx="1063850" cy="2925049"/>
          </a:xfrm>
        </p:grpSpPr>
        <p:sp>
          <p:nvSpPr>
            <p:cNvPr id="170" name="Google Shape;170;p18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146675" y="693451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bg>
      <p:bgPr>
        <a:solidFill>
          <a:schemeClr val="accent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2938205" y="974475"/>
            <a:ext cx="32676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1"/>
          </p:nvPr>
        </p:nvSpPr>
        <p:spPr>
          <a:xfrm>
            <a:off x="3005555" y="1633175"/>
            <a:ext cx="31329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2"/>
          </p:nvPr>
        </p:nvSpPr>
        <p:spPr>
          <a:xfrm>
            <a:off x="2676905" y="3754825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204" name="Google Shape;204;p21"/>
          <p:cNvGrpSpPr/>
          <p:nvPr/>
        </p:nvGrpSpPr>
        <p:grpSpPr>
          <a:xfrm flipH="1">
            <a:off x="540000" y="2873910"/>
            <a:ext cx="1063850" cy="3239750"/>
            <a:chOff x="146675" y="378750"/>
            <a:chExt cx="1063850" cy="3239750"/>
          </a:xfrm>
        </p:grpSpPr>
        <p:sp>
          <p:nvSpPr>
            <p:cNvPr id="205" name="Google Shape;205;p21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21"/>
          <p:cNvGrpSpPr/>
          <p:nvPr/>
        </p:nvGrpSpPr>
        <p:grpSpPr>
          <a:xfrm flipH="1">
            <a:off x="7540150" y="-1788297"/>
            <a:ext cx="1063850" cy="3239750"/>
            <a:chOff x="146675" y="378750"/>
            <a:chExt cx="1063850" cy="3239750"/>
          </a:xfrm>
        </p:grpSpPr>
        <p:sp>
          <p:nvSpPr>
            <p:cNvPr id="209" name="Google Shape;209;p21"/>
            <p:cNvSpPr/>
            <p:nvPr/>
          </p:nvSpPr>
          <p:spPr>
            <a:xfrm>
              <a:off x="933325" y="973925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540000" y="138650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435900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60" r:id="rId5"/>
    <p:sldLayoutId id="2147483661" r:id="rId6"/>
    <p:sldLayoutId id="2147483662" r:id="rId7"/>
    <p:sldLayoutId id="2147483664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340">
          <p15:clr>
            <a:srgbClr val="EA4335"/>
          </p15:clr>
        </p15:guide>
        <p15:guide id="4" pos="54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 txBox="1">
            <a:spLocks noGrp="1"/>
          </p:cNvSpPr>
          <p:nvPr>
            <p:ph type="subTitle" idx="1"/>
          </p:nvPr>
        </p:nvSpPr>
        <p:spPr>
          <a:xfrm>
            <a:off x="1945174" y="2540734"/>
            <a:ext cx="5253642" cy="468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000" dirty="0">
                <a:solidFill>
                  <a:srgbClr val="FF0000"/>
                </a:solidFill>
              </a:rPr>
              <a:t>Internet Marketing:</a:t>
            </a:r>
            <a:endParaRPr lang="en-GB" sz="2000" dirty="0">
              <a:solidFill>
                <a:srgbClr val="223A8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  <p:pic>
        <p:nvPicPr>
          <p:cNvPr id="7" name="Picture 2" descr="Air France Logo History | The most famous brands and company logos in the  world">
            <a:extLst>
              <a:ext uri="{FF2B5EF4-FFF2-40B4-BE49-F238E27FC236}">
                <a16:creationId xmlns:a16="http://schemas.microsoft.com/office/drawing/2014/main" id="{39DCFA50-D65A-F647-B7E2-FDB119450B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81" b="40391"/>
          <a:stretch/>
        </p:blipFill>
        <p:spPr bwMode="auto">
          <a:xfrm>
            <a:off x="906013" y="1722969"/>
            <a:ext cx="7331964" cy="817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229;p25">
            <a:extLst>
              <a:ext uri="{FF2B5EF4-FFF2-40B4-BE49-F238E27FC236}">
                <a16:creationId xmlns:a16="http://schemas.microsoft.com/office/drawing/2014/main" id="{09090A5A-B935-A742-8A95-B0C954312373}"/>
              </a:ext>
            </a:extLst>
          </p:cNvPr>
          <p:cNvSpPr txBox="1">
            <a:spLocks/>
          </p:cNvSpPr>
          <p:nvPr/>
        </p:nvSpPr>
        <p:spPr>
          <a:xfrm>
            <a:off x="2624092" y="2926436"/>
            <a:ext cx="3895801" cy="568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>
                <a:solidFill>
                  <a:srgbClr val="223A80"/>
                </a:solidFill>
              </a:rPr>
              <a:t>Optimizing Google, Yahoo!, MSN, Overture and Kayak Sponsored Search</a:t>
            </a:r>
          </a:p>
        </p:txBody>
      </p:sp>
      <p:sp>
        <p:nvSpPr>
          <p:cNvPr id="5" name="Google Shape;229;p25">
            <a:extLst>
              <a:ext uri="{FF2B5EF4-FFF2-40B4-BE49-F238E27FC236}">
                <a16:creationId xmlns:a16="http://schemas.microsoft.com/office/drawing/2014/main" id="{28AD305F-BB75-5745-8769-E6756CAFA5F6}"/>
              </a:ext>
            </a:extLst>
          </p:cNvPr>
          <p:cNvSpPr txBox="1">
            <a:spLocks/>
          </p:cNvSpPr>
          <p:nvPr/>
        </p:nvSpPr>
        <p:spPr>
          <a:xfrm>
            <a:off x="2975493" y="3826662"/>
            <a:ext cx="3193001" cy="681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14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"/>
              <a:buNone/>
              <a:defRPr sz="28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600" dirty="0">
                <a:solidFill>
                  <a:srgbClr val="223A80"/>
                </a:solidFill>
              </a:rPr>
              <a:t>Business case presentation</a:t>
            </a:r>
          </a:p>
          <a:p>
            <a:r>
              <a:rPr lang="en-GB" sz="1600" dirty="0">
                <a:solidFill>
                  <a:srgbClr val="223A80"/>
                </a:solidFill>
              </a:rPr>
              <a:t>Team 16 – MsBA1</a:t>
            </a:r>
          </a:p>
          <a:p>
            <a:pPr marL="0" indent="0"/>
            <a:endParaRPr lang="en-GB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"/>
          <p:cNvSpPr/>
          <p:nvPr/>
        </p:nvSpPr>
        <p:spPr>
          <a:xfrm rot="-5400000" flipH="1">
            <a:off x="1118275" y="-2064132"/>
            <a:ext cx="525700" cy="5556684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2"/>
          <p:cNvSpPr txBox="1">
            <a:spLocks noGrp="1"/>
          </p:cNvSpPr>
          <p:nvPr>
            <p:ph type="title"/>
          </p:nvPr>
        </p:nvSpPr>
        <p:spPr>
          <a:xfrm>
            <a:off x="-10921" y="406813"/>
            <a:ext cx="397673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Recommendations</a:t>
            </a:r>
            <a:endParaRPr dirty="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318;p33">
            <a:extLst>
              <a:ext uri="{FF2B5EF4-FFF2-40B4-BE49-F238E27FC236}">
                <a16:creationId xmlns:a16="http://schemas.microsoft.com/office/drawing/2014/main" id="{0E25B1A9-9BE7-664F-84AB-C3664B0560C1}"/>
              </a:ext>
            </a:extLst>
          </p:cNvPr>
          <p:cNvSpPr txBox="1">
            <a:spLocks/>
          </p:cNvSpPr>
          <p:nvPr/>
        </p:nvSpPr>
        <p:spPr>
          <a:xfrm>
            <a:off x="6816261" y="2709146"/>
            <a:ext cx="1977878" cy="609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dirty="0">
                <a:solidFill>
                  <a:srgbClr val="223A80"/>
                </a:solidFill>
              </a:rPr>
              <a:t>Increase Net Revenue and US market share</a:t>
            </a:r>
          </a:p>
          <a:p>
            <a:pPr algn="ctr">
              <a:spcAft>
                <a:spcPts val="1600"/>
              </a:spcAft>
            </a:pPr>
            <a:endParaRPr lang="en-GB" dirty="0">
              <a:solidFill>
                <a:srgbClr val="223A80"/>
              </a:solidFill>
            </a:endParaRPr>
          </a:p>
        </p:txBody>
      </p:sp>
      <p:sp>
        <p:nvSpPr>
          <p:cNvPr id="30" name="Google Shape;320;p33">
            <a:extLst>
              <a:ext uri="{FF2B5EF4-FFF2-40B4-BE49-F238E27FC236}">
                <a16:creationId xmlns:a16="http://schemas.microsoft.com/office/drawing/2014/main" id="{465DF903-6B60-1E45-A9A3-3AD44FB250C3}"/>
              </a:ext>
            </a:extLst>
          </p:cNvPr>
          <p:cNvSpPr txBox="1">
            <a:spLocks/>
          </p:cNvSpPr>
          <p:nvPr/>
        </p:nvSpPr>
        <p:spPr>
          <a:xfrm>
            <a:off x="4305888" y="2650639"/>
            <a:ext cx="18462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dirty="0">
                <a:solidFill>
                  <a:srgbClr val="223A80"/>
                </a:solidFill>
              </a:rPr>
              <a:t>Increase Budget for Other Publishers </a:t>
            </a:r>
            <a:endParaRPr lang="en" dirty="0">
              <a:solidFill>
                <a:srgbClr val="223A80"/>
              </a:solidFill>
            </a:endParaRPr>
          </a:p>
        </p:txBody>
      </p:sp>
      <p:grpSp>
        <p:nvGrpSpPr>
          <p:cNvPr id="46" name="Google Shape;8807;p72">
            <a:extLst>
              <a:ext uri="{FF2B5EF4-FFF2-40B4-BE49-F238E27FC236}">
                <a16:creationId xmlns:a16="http://schemas.microsoft.com/office/drawing/2014/main" id="{9E398B48-DD26-B349-B5E7-4A0C24FC24B5}"/>
              </a:ext>
            </a:extLst>
          </p:cNvPr>
          <p:cNvGrpSpPr/>
          <p:nvPr/>
        </p:nvGrpSpPr>
        <p:grpSpPr>
          <a:xfrm>
            <a:off x="4970061" y="2116049"/>
            <a:ext cx="499268" cy="596864"/>
            <a:chOff x="-2060175" y="2768875"/>
            <a:chExt cx="291450" cy="292225"/>
          </a:xfrm>
          <a:solidFill>
            <a:srgbClr val="223A80"/>
          </a:solidFill>
        </p:grpSpPr>
        <p:sp>
          <p:nvSpPr>
            <p:cNvPr id="47" name="Google Shape;8808;p72">
              <a:extLst>
                <a:ext uri="{FF2B5EF4-FFF2-40B4-BE49-F238E27FC236}">
                  <a16:creationId xmlns:a16="http://schemas.microsoft.com/office/drawing/2014/main" id="{F77598D9-375B-2748-857B-4212DE9B6797}"/>
                </a:ext>
              </a:extLst>
            </p:cNvPr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809;p72">
              <a:extLst>
                <a:ext uri="{FF2B5EF4-FFF2-40B4-BE49-F238E27FC236}">
                  <a16:creationId xmlns:a16="http://schemas.microsoft.com/office/drawing/2014/main" id="{3AB9188D-FC69-A143-91C7-151B8ABDBEAA}"/>
                </a:ext>
              </a:extLst>
            </p:cNvPr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5210;p64">
            <a:extLst>
              <a:ext uri="{FF2B5EF4-FFF2-40B4-BE49-F238E27FC236}">
                <a16:creationId xmlns:a16="http://schemas.microsoft.com/office/drawing/2014/main" id="{371F35D0-A3F3-DC46-A3B4-1430A78E5A3E}"/>
              </a:ext>
            </a:extLst>
          </p:cNvPr>
          <p:cNvSpPr/>
          <p:nvPr/>
        </p:nvSpPr>
        <p:spPr>
          <a:xfrm>
            <a:off x="7552871" y="2165772"/>
            <a:ext cx="504659" cy="497418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223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4" name="Google Shape;657;p42">
            <a:extLst>
              <a:ext uri="{FF2B5EF4-FFF2-40B4-BE49-F238E27FC236}">
                <a16:creationId xmlns:a16="http://schemas.microsoft.com/office/drawing/2014/main" id="{1E593F36-1A1B-472A-A225-7C8C1D7B7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2460284"/>
              </p:ext>
            </p:extLst>
          </p:nvPr>
        </p:nvGraphicFramePr>
        <p:xfrm>
          <a:off x="449288" y="1664248"/>
          <a:ext cx="3433680" cy="208979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68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68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93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1" noProof="0" dirty="0">
                          <a:solidFill>
                            <a:schemeClr val="bg1"/>
                          </a:solidFill>
                          <a:latin typeface="Maven Pro"/>
                          <a:ea typeface="EB Garamond"/>
                          <a:cs typeface="Maven Pro"/>
                          <a:sym typeface="Maven Pro"/>
                        </a:rPr>
                        <a:t>Publisher</a:t>
                      </a:r>
                      <a:endParaRPr lang="en-GB" sz="1000" noProof="0" dirty="0">
                        <a:solidFill>
                          <a:schemeClr val="bg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3A8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400" b="1" noProof="0" dirty="0">
                          <a:solidFill>
                            <a:schemeClr val="bg1"/>
                          </a:solidFill>
                          <a:latin typeface="Maven Pro"/>
                          <a:ea typeface="EB Garamond"/>
                          <a:cs typeface="Maven Pro"/>
                          <a:sym typeface="Maven Pro"/>
                        </a:rPr>
                        <a:t>Cost per Dollar Earned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400" b="1" noProof="0" dirty="0">
                          <a:solidFill>
                            <a:schemeClr val="bg1"/>
                          </a:solidFill>
                          <a:latin typeface="Maven Pro"/>
                          <a:ea typeface="EB Garamond"/>
                          <a:cs typeface="Maven Pro"/>
                          <a:sym typeface="Maven Pro"/>
                        </a:rPr>
                        <a:t>($)</a:t>
                      </a:r>
                      <a:endParaRPr lang="en-GB" sz="1400" noProof="0" dirty="0">
                        <a:solidFill>
                          <a:schemeClr val="bg1"/>
                        </a:solidFill>
                        <a:latin typeface="EB Garamond"/>
                        <a:ea typeface="EB Garamond"/>
                        <a:cs typeface="EB Garamond"/>
                        <a:sym typeface="EB Garamond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23A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6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Google – US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0.25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12E2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6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Yahoo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0.05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12E2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6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Kayak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noProof="0" dirty="0">
                          <a:solidFill>
                            <a:srgbClr val="223947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0.01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2394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12E2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0DB056A5-E610-4AD9-9535-2FE9830D72EB}"/>
              </a:ext>
            </a:extLst>
          </p:cNvPr>
          <p:cNvSpPr/>
          <p:nvPr/>
        </p:nvSpPr>
        <p:spPr>
          <a:xfrm>
            <a:off x="6193427" y="2304395"/>
            <a:ext cx="584809" cy="332056"/>
          </a:xfrm>
          <a:prstGeom prst="rightArrow">
            <a:avLst/>
          </a:prstGeom>
          <a:solidFill>
            <a:srgbClr val="223A80"/>
          </a:solidFill>
          <a:ln>
            <a:solidFill>
              <a:srgbClr val="223A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53"/>
          <p:cNvSpPr txBox="1">
            <a:spLocks noGrp="1"/>
          </p:cNvSpPr>
          <p:nvPr>
            <p:ph type="title"/>
          </p:nvPr>
        </p:nvSpPr>
        <p:spPr>
          <a:xfrm>
            <a:off x="2759825" y="985239"/>
            <a:ext cx="344598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23A80"/>
                </a:solidFill>
              </a:rPr>
              <a:t>Thanks!</a:t>
            </a:r>
            <a:endParaRPr dirty="0">
              <a:solidFill>
                <a:srgbClr val="223A80"/>
              </a:solidFill>
            </a:endParaRPr>
          </a:p>
        </p:txBody>
      </p:sp>
      <p:sp>
        <p:nvSpPr>
          <p:cNvPr id="19" name="Google Shape;1305;p57">
            <a:extLst>
              <a:ext uri="{FF2B5EF4-FFF2-40B4-BE49-F238E27FC236}">
                <a16:creationId xmlns:a16="http://schemas.microsoft.com/office/drawing/2014/main" id="{7F9D6334-800B-884E-877D-451F62CEE9A9}"/>
              </a:ext>
            </a:extLst>
          </p:cNvPr>
          <p:cNvSpPr txBox="1">
            <a:spLocks/>
          </p:cNvSpPr>
          <p:nvPr/>
        </p:nvSpPr>
        <p:spPr>
          <a:xfrm>
            <a:off x="1785900" y="2026950"/>
            <a:ext cx="55722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en-GB" sz="2000" b="1" dirty="0">
                <a:solidFill>
                  <a:srgbClr val="223A80"/>
                </a:solidFill>
              </a:rPr>
              <a:t>Does anyone have any questions?</a:t>
            </a:r>
          </a:p>
        </p:txBody>
      </p:sp>
      <p:sp>
        <p:nvSpPr>
          <p:cNvPr id="4" name="Google Shape;1305;p57">
            <a:extLst>
              <a:ext uri="{FF2B5EF4-FFF2-40B4-BE49-F238E27FC236}">
                <a16:creationId xmlns:a16="http://schemas.microsoft.com/office/drawing/2014/main" id="{348E49B7-34BC-1443-B3A4-B3E684BD2834}"/>
              </a:ext>
            </a:extLst>
          </p:cNvPr>
          <p:cNvSpPr txBox="1">
            <a:spLocks/>
          </p:cNvSpPr>
          <p:nvPr/>
        </p:nvSpPr>
        <p:spPr>
          <a:xfrm>
            <a:off x="3672940" y="2896761"/>
            <a:ext cx="1798119" cy="137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aleway"/>
              <a:buNone/>
              <a:defRPr sz="1400" b="0" i="0" u="none" strike="noStrike" cap="none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en-GB" sz="1600" dirty="0">
                <a:solidFill>
                  <a:srgbClr val="223A80"/>
                </a:solidFill>
              </a:rPr>
              <a:t>Sarah Medina</a:t>
            </a:r>
          </a:p>
          <a:p>
            <a:pPr marL="0" indent="0">
              <a:buClr>
                <a:schemeClr val="dk1"/>
              </a:buClr>
              <a:buSzPts val="1100"/>
            </a:pPr>
            <a:r>
              <a:rPr lang="en-GB" sz="1600" dirty="0">
                <a:solidFill>
                  <a:srgbClr val="223A80"/>
                </a:solidFill>
              </a:rPr>
              <a:t>Vi Nguyen</a:t>
            </a:r>
          </a:p>
          <a:p>
            <a:pPr marL="0" indent="0">
              <a:buClr>
                <a:schemeClr val="dk1"/>
              </a:buClr>
              <a:buSzPts val="1100"/>
            </a:pPr>
            <a:r>
              <a:rPr lang="en-GB" sz="1600" dirty="0">
                <a:solidFill>
                  <a:srgbClr val="223A80"/>
                </a:solidFill>
              </a:rPr>
              <a:t>Bogdan </a:t>
            </a:r>
            <a:r>
              <a:rPr lang="en-GB" sz="1600" dirty="0" err="1">
                <a:solidFill>
                  <a:srgbClr val="223A80"/>
                </a:solidFill>
              </a:rPr>
              <a:t>Gubarev</a:t>
            </a:r>
            <a:endParaRPr lang="en-GB" sz="1600" dirty="0">
              <a:solidFill>
                <a:srgbClr val="223A80"/>
              </a:solidFill>
            </a:endParaRPr>
          </a:p>
          <a:p>
            <a:pPr marL="0" indent="0">
              <a:buClr>
                <a:schemeClr val="dk1"/>
              </a:buClr>
              <a:buSzPts val="1100"/>
            </a:pPr>
            <a:r>
              <a:rPr lang="en-GB" sz="1600" dirty="0">
                <a:solidFill>
                  <a:srgbClr val="223A80"/>
                </a:solidFill>
              </a:rPr>
              <a:t>Henrik Bjønness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0"/>
          <p:cNvPicPr preferRelativeResize="0"/>
          <p:nvPr/>
        </p:nvPicPr>
        <p:blipFill rotWithShape="1">
          <a:blip r:embed="rId3"/>
          <a:srcRect l="20243" r="20243"/>
          <a:stretch/>
        </p:blipFill>
        <p:spPr>
          <a:xfrm>
            <a:off x="4758900" y="0"/>
            <a:ext cx="4385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214067" y="455123"/>
            <a:ext cx="1959428" cy="474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SEM Analysis</a:t>
            </a:r>
          </a:p>
        </p:txBody>
      </p:sp>
      <p:sp>
        <p:nvSpPr>
          <p:cNvPr id="278" name="Google Shape;278;p30"/>
          <p:cNvSpPr txBox="1">
            <a:spLocks noGrp="1"/>
          </p:cNvSpPr>
          <p:nvPr>
            <p:ph type="subTitle" idx="1"/>
          </p:nvPr>
        </p:nvSpPr>
        <p:spPr>
          <a:xfrm>
            <a:off x="338136" y="1101198"/>
            <a:ext cx="4204252" cy="29411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1D2A"/>
              </a:buClr>
              <a:buSzPts val="1400"/>
              <a:buChar char="●"/>
            </a:pPr>
            <a:r>
              <a:rPr lang="en-GB" sz="1500" b="1" dirty="0">
                <a:solidFill>
                  <a:srgbClr val="223A80"/>
                </a:solidFill>
              </a:rPr>
              <a:t>Analysing Air France SEM strategy 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rgbClr val="FF1D2A"/>
              </a:buClr>
              <a:buChar char="●"/>
            </a:pPr>
            <a:r>
              <a:rPr lang="en-GB" sz="1500" b="1" dirty="0">
                <a:solidFill>
                  <a:srgbClr val="223A80"/>
                </a:solidFill>
              </a:rPr>
              <a:t>Viewing publisher’s data from  Global and US based</a:t>
            </a:r>
          </a:p>
          <a:p>
            <a:pPr marL="596900" lvl="1" indent="0">
              <a:lnSpc>
                <a:spcPct val="100000"/>
              </a:lnSpc>
              <a:spcBef>
                <a:spcPts val="0"/>
              </a:spcBef>
              <a:buClr>
                <a:srgbClr val="FF1D2A"/>
              </a:buClr>
              <a:buNone/>
            </a:pPr>
            <a:endParaRPr lang="en-GB" sz="1500" b="1" dirty="0">
              <a:solidFill>
                <a:srgbClr val="223A80"/>
              </a:solidFill>
            </a:endParaRPr>
          </a:p>
          <a:p>
            <a:pPr>
              <a:buClr>
                <a:srgbClr val="FF1D2A"/>
              </a:buClr>
            </a:pPr>
            <a:r>
              <a:rPr lang="en-GB" sz="1500" b="1" dirty="0">
                <a:solidFill>
                  <a:srgbClr val="223A80"/>
                </a:solidFill>
              </a:rPr>
              <a:t>Determine how Air France can increase their market share in the US market</a:t>
            </a:r>
          </a:p>
        </p:txBody>
      </p:sp>
      <p:grpSp>
        <p:nvGrpSpPr>
          <p:cNvPr id="279" name="Google Shape;279;p30"/>
          <p:cNvGrpSpPr/>
          <p:nvPr/>
        </p:nvGrpSpPr>
        <p:grpSpPr>
          <a:xfrm flipH="1">
            <a:off x="8280511" y="4000136"/>
            <a:ext cx="646977" cy="2712976"/>
            <a:chOff x="146675" y="378750"/>
            <a:chExt cx="646977" cy="2712976"/>
          </a:xfrm>
        </p:grpSpPr>
        <p:sp>
          <p:nvSpPr>
            <p:cNvPr id="280" name="Google Shape;280;p30"/>
            <p:cNvSpPr/>
            <p:nvPr/>
          </p:nvSpPr>
          <p:spPr>
            <a:xfrm>
              <a:off x="516452" y="859726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146675" y="378750"/>
              <a:ext cx="277200" cy="2232000"/>
            </a:xfrm>
            <a:prstGeom prst="roundRect">
              <a:avLst>
                <a:gd name="adj" fmla="val 50000"/>
              </a:avLst>
            </a:prstGeom>
            <a:solidFill>
              <a:srgbClr val="FF1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3"/>
          <p:cNvSpPr txBox="1">
            <a:spLocks noGrp="1"/>
          </p:cNvSpPr>
          <p:nvPr>
            <p:ph type="title"/>
          </p:nvPr>
        </p:nvSpPr>
        <p:spPr>
          <a:xfrm>
            <a:off x="805677" y="421973"/>
            <a:ext cx="22097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SEM Goals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939;p44">
            <a:extLst>
              <a:ext uri="{FF2B5EF4-FFF2-40B4-BE49-F238E27FC236}">
                <a16:creationId xmlns:a16="http://schemas.microsoft.com/office/drawing/2014/main" id="{62045B3A-AC17-464D-B19C-1E6B1DF0B8D5}"/>
              </a:ext>
            </a:extLst>
          </p:cNvPr>
          <p:cNvSpPr txBox="1">
            <a:spLocks/>
          </p:cNvSpPr>
          <p:nvPr/>
        </p:nvSpPr>
        <p:spPr>
          <a:xfrm>
            <a:off x="1623653" y="3043989"/>
            <a:ext cx="1761281" cy="43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s" dirty="0">
                <a:solidFill>
                  <a:srgbClr val="223947"/>
                </a:solidFill>
                <a:latin typeface="EB Garamond"/>
                <a:ea typeface="EB Garamond"/>
                <a:cs typeface="EB Garamond"/>
                <a:sym typeface="EB Garamond"/>
              </a:rPr>
              <a:t>Increase Revenue</a:t>
            </a:r>
          </a:p>
        </p:txBody>
      </p:sp>
      <p:sp>
        <p:nvSpPr>
          <p:cNvPr id="70" name="Google Shape;940;p44">
            <a:extLst>
              <a:ext uri="{FF2B5EF4-FFF2-40B4-BE49-F238E27FC236}">
                <a16:creationId xmlns:a16="http://schemas.microsoft.com/office/drawing/2014/main" id="{8C505FE4-96CD-3C4F-8293-260ACAC28EE4}"/>
              </a:ext>
            </a:extLst>
          </p:cNvPr>
          <p:cNvSpPr txBox="1">
            <a:spLocks/>
          </p:cNvSpPr>
          <p:nvPr/>
        </p:nvSpPr>
        <p:spPr>
          <a:xfrm>
            <a:off x="3907251" y="3043989"/>
            <a:ext cx="1234462" cy="43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GB" dirty="0">
                <a:solidFill>
                  <a:srgbClr val="252525"/>
                </a:solidFill>
                <a:latin typeface="EB Garamond"/>
                <a:ea typeface="EB Garamond"/>
                <a:cs typeface="EB Garamond"/>
                <a:sym typeface="EB Garamond"/>
              </a:rPr>
              <a:t>I</a:t>
            </a:r>
            <a:r>
              <a:rPr lang="es" dirty="0">
                <a:solidFill>
                  <a:srgbClr val="252525"/>
                </a:solidFill>
                <a:latin typeface="EB Garamond"/>
                <a:ea typeface="EB Garamond"/>
                <a:cs typeface="EB Garamond"/>
                <a:sym typeface="EB Garamond"/>
              </a:rPr>
              <a:t>ncrease ROA</a:t>
            </a:r>
            <a:endParaRPr lang="es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79" name="Google Shape;964;p44">
            <a:extLst>
              <a:ext uri="{FF2B5EF4-FFF2-40B4-BE49-F238E27FC236}">
                <a16:creationId xmlns:a16="http://schemas.microsoft.com/office/drawing/2014/main" id="{2F88D9F4-E360-A143-9464-C1100DF0EDA6}"/>
              </a:ext>
            </a:extLst>
          </p:cNvPr>
          <p:cNvSpPr txBox="1"/>
          <p:nvPr/>
        </p:nvSpPr>
        <p:spPr>
          <a:xfrm>
            <a:off x="2328128" y="2760867"/>
            <a:ext cx="352329" cy="56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 b="1" dirty="0">
                <a:solidFill>
                  <a:srgbClr val="1F3441"/>
                </a:solidFill>
                <a:latin typeface="Maven Pro"/>
                <a:ea typeface="Maven Pro"/>
                <a:cs typeface="Maven Pro"/>
                <a:sym typeface="Maven Pro"/>
              </a:rPr>
              <a:t>1</a:t>
            </a:r>
            <a:endParaRPr sz="2000" b="1" dirty="0">
              <a:solidFill>
                <a:srgbClr val="1F344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80" name="Google Shape;965;p44">
            <a:extLst>
              <a:ext uri="{FF2B5EF4-FFF2-40B4-BE49-F238E27FC236}">
                <a16:creationId xmlns:a16="http://schemas.microsoft.com/office/drawing/2014/main" id="{4D6468D5-530D-C44A-BA9D-AEB71163C843}"/>
              </a:ext>
            </a:extLst>
          </p:cNvPr>
          <p:cNvSpPr txBox="1"/>
          <p:nvPr/>
        </p:nvSpPr>
        <p:spPr>
          <a:xfrm>
            <a:off x="4436743" y="2760867"/>
            <a:ext cx="270513" cy="43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 b="1" dirty="0">
                <a:solidFill>
                  <a:srgbClr val="1F3441"/>
                </a:solidFill>
                <a:latin typeface="Maven Pro"/>
                <a:ea typeface="Maven Pro"/>
                <a:cs typeface="Maven Pro"/>
                <a:sym typeface="Maven Pro"/>
              </a:rPr>
              <a:t>2</a:t>
            </a:r>
            <a:endParaRPr sz="2000" b="1" dirty="0">
              <a:solidFill>
                <a:srgbClr val="1F344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83" name="Google Shape;8788;p72">
            <a:extLst>
              <a:ext uri="{FF2B5EF4-FFF2-40B4-BE49-F238E27FC236}">
                <a16:creationId xmlns:a16="http://schemas.microsoft.com/office/drawing/2014/main" id="{1E31750C-FF84-F94C-99CE-331E6078F498}"/>
              </a:ext>
            </a:extLst>
          </p:cNvPr>
          <p:cNvGrpSpPr/>
          <p:nvPr/>
        </p:nvGrpSpPr>
        <p:grpSpPr>
          <a:xfrm rot="1534335">
            <a:off x="4169281" y="2005686"/>
            <a:ext cx="805437" cy="831737"/>
            <a:chOff x="-5637575" y="2397900"/>
            <a:chExt cx="295400" cy="291450"/>
          </a:xfrm>
          <a:solidFill>
            <a:srgbClr val="223A80"/>
          </a:solidFill>
        </p:grpSpPr>
        <p:sp>
          <p:nvSpPr>
            <p:cNvPr id="84" name="Google Shape;8789;p72">
              <a:extLst>
                <a:ext uri="{FF2B5EF4-FFF2-40B4-BE49-F238E27FC236}">
                  <a16:creationId xmlns:a16="http://schemas.microsoft.com/office/drawing/2014/main" id="{3983E9BB-7DB8-F544-B377-1BA494066355}"/>
                </a:ext>
              </a:extLst>
            </p:cNvPr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790;p72">
              <a:extLst>
                <a:ext uri="{FF2B5EF4-FFF2-40B4-BE49-F238E27FC236}">
                  <a16:creationId xmlns:a16="http://schemas.microsoft.com/office/drawing/2014/main" id="{2525F1B3-1FDD-4647-BC73-A3D1CD3CB057}"/>
                </a:ext>
              </a:extLst>
            </p:cNvPr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791;p72">
              <a:extLst>
                <a:ext uri="{FF2B5EF4-FFF2-40B4-BE49-F238E27FC236}">
                  <a16:creationId xmlns:a16="http://schemas.microsoft.com/office/drawing/2014/main" id="{8C383E35-AE6A-364F-9C67-4052861DFB04}"/>
                </a:ext>
              </a:extLst>
            </p:cNvPr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92;p72">
              <a:extLst>
                <a:ext uri="{FF2B5EF4-FFF2-40B4-BE49-F238E27FC236}">
                  <a16:creationId xmlns:a16="http://schemas.microsoft.com/office/drawing/2014/main" id="{7CCC3AEB-3123-354C-8D1C-13BD220AAC3F}"/>
                </a:ext>
              </a:extLst>
            </p:cNvPr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5200;p64">
            <a:extLst>
              <a:ext uri="{FF2B5EF4-FFF2-40B4-BE49-F238E27FC236}">
                <a16:creationId xmlns:a16="http://schemas.microsoft.com/office/drawing/2014/main" id="{92AD36D0-E8A0-8540-B2D3-8F67A658DE23}"/>
              </a:ext>
            </a:extLst>
          </p:cNvPr>
          <p:cNvGrpSpPr/>
          <p:nvPr/>
        </p:nvGrpSpPr>
        <p:grpSpPr>
          <a:xfrm>
            <a:off x="2119542" y="2024700"/>
            <a:ext cx="773398" cy="737909"/>
            <a:chOff x="-62882850" y="1999375"/>
            <a:chExt cx="315850" cy="250500"/>
          </a:xfrm>
          <a:solidFill>
            <a:srgbClr val="223A80"/>
          </a:solidFill>
        </p:grpSpPr>
        <p:sp>
          <p:nvSpPr>
            <p:cNvPr id="89" name="Google Shape;5201;p64">
              <a:extLst>
                <a:ext uri="{FF2B5EF4-FFF2-40B4-BE49-F238E27FC236}">
                  <a16:creationId xmlns:a16="http://schemas.microsoft.com/office/drawing/2014/main" id="{9782521E-CDC5-BF4C-BD97-429EA6452331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202;p64">
              <a:extLst>
                <a:ext uri="{FF2B5EF4-FFF2-40B4-BE49-F238E27FC236}">
                  <a16:creationId xmlns:a16="http://schemas.microsoft.com/office/drawing/2014/main" id="{AA59C981-97DC-D244-98E7-C14F337073D2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320;p33">
            <a:extLst>
              <a:ext uri="{FF2B5EF4-FFF2-40B4-BE49-F238E27FC236}">
                <a16:creationId xmlns:a16="http://schemas.microsoft.com/office/drawing/2014/main" id="{A67B0E79-EC18-4C4B-BBAD-4A88B0F0B7AF}"/>
              </a:ext>
            </a:extLst>
          </p:cNvPr>
          <p:cNvSpPr txBox="1">
            <a:spLocks/>
          </p:cNvSpPr>
          <p:nvPr/>
        </p:nvSpPr>
        <p:spPr>
          <a:xfrm>
            <a:off x="6530005" y="2760867"/>
            <a:ext cx="337306" cy="47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300"/>
              <a:buFont typeface="Oswald Regular"/>
              <a:buNone/>
              <a:defRPr sz="23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dirty="0">
                <a:solidFill>
                  <a:srgbClr val="223A80"/>
                </a:solidFill>
                <a:latin typeface="Maven Pro" panose="020B0604020202020204" charset="0"/>
                <a:cs typeface="Maven Pro" panose="020B0604020202020204" charset="0"/>
              </a:rPr>
              <a:t>3</a:t>
            </a:r>
          </a:p>
        </p:txBody>
      </p:sp>
      <p:grpSp>
        <p:nvGrpSpPr>
          <p:cNvPr id="20" name="Google Shape;953;p44">
            <a:extLst>
              <a:ext uri="{FF2B5EF4-FFF2-40B4-BE49-F238E27FC236}">
                <a16:creationId xmlns:a16="http://schemas.microsoft.com/office/drawing/2014/main" id="{AA931B11-7860-4C3C-AFD6-F3D8A919E192}"/>
              </a:ext>
            </a:extLst>
          </p:cNvPr>
          <p:cNvGrpSpPr/>
          <p:nvPr/>
        </p:nvGrpSpPr>
        <p:grpSpPr>
          <a:xfrm>
            <a:off x="6411079" y="2024700"/>
            <a:ext cx="564596" cy="736167"/>
            <a:chOff x="-62148800" y="3377700"/>
            <a:chExt cx="311125" cy="316750"/>
          </a:xfrm>
          <a:solidFill>
            <a:srgbClr val="223A80"/>
          </a:solidFill>
        </p:grpSpPr>
        <p:sp>
          <p:nvSpPr>
            <p:cNvPr id="21" name="Google Shape;954;p44">
              <a:extLst>
                <a:ext uri="{FF2B5EF4-FFF2-40B4-BE49-F238E27FC236}">
                  <a16:creationId xmlns:a16="http://schemas.microsoft.com/office/drawing/2014/main" id="{63868ABF-197C-4CB4-8122-59E64C59E5D3}"/>
                </a:ext>
              </a:extLst>
            </p:cNvPr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/>
            </a:p>
          </p:txBody>
        </p:sp>
        <p:sp>
          <p:nvSpPr>
            <p:cNvPr id="22" name="Google Shape;955;p44">
              <a:extLst>
                <a:ext uri="{FF2B5EF4-FFF2-40B4-BE49-F238E27FC236}">
                  <a16:creationId xmlns:a16="http://schemas.microsoft.com/office/drawing/2014/main" id="{49E2245E-9111-4107-890D-826D8818A38A}"/>
                </a:ext>
              </a:extLst>
            </p:cNvPr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/>
            </a:p>
          </p:txBody>
        </p:sp>
      </p:grpSp>
      <p:sp>
        <p:nvSpPr>
          <p:cNvPr id="23" name="Google Shape;940;p44">
            <a:extLst>
              <a:ext uri="{FF2B5EF4-FFF2-40B4-BE49-F238E27FC236}">
                <a16:creationId xmlns:a16="http://schemas.microsoft.com/office/drawing/2014/main" id="{963A6FCC-8C24-479A-B8BB-69A9403DEFFA}"/>
              </a:ext>
            </a:extLst>
          </p:cNvPr>
          <p:cNvSpPr txBox="1">
            <a:spLocks/>
          </p:cNvSpPr>
          <p:nvPr/>
        </p:nvSpPr>
        <p:spPr>
          <a:xfrm>
            <a:off x="5746179" y="3043989"/>
            <a:ext cx="1904958" cy="43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 sz="1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ctr">
              <a:buFont typeface="Raleway"/>
              <a:buNone/>
            </a:pPr>
            <a:r>
              <a:rPr lang="en-GB" dirty="0">
                <a:solidFill>
                  <a:srgbClr val="252525"/>
                </a:solidFill>
                <a:latin typeface="EB Garamond"/>
                <a:ea typeface="EB Garamond"/>
                <a:cs typeface="EB Garamond"/>
                <a:sym typeface="EB Garamond"/>
              </a:rPr>
              <a:t>I</a:t>
            </a:r>
            <a:r>
              <a:rPr lang="es" dirty="0">
                <a:solidFill>
                  <a:srgbClr val="252525"/>
                </a:solidFill>
                <a:latin typeface="EB Garamond"/>
                <a:ea typeface="EB Garamond"/>
                <a:cs typeface="EB Garamond"/>
                <a:sym typeface="EB Garamond"/>
              </a:rPr>
              <a:t>mprove SEM Strategy</a:t>
            </a:r>
            <a:endParaRPr lang="es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/>
          <p:nvPr/>
        </p:nvSpPr>
        <p:spPr>
          <a:xfrm rot="-5400000" flipH="1">
            <a:off x="1982850" y="-1879075"/>
            <a:ext cx="473400" cy="52209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 txBox="1">
            <a:spLocks noGrp="1"/>
          </p:cNvSpPr>
          <p:nvPr>
            <p:ph type="title"/>
          </p:nvPr>
        </p:nvSpPr>
        <p:spPr>
          <a:xfrm>
            <a:off x="517557" y="456486"/>
            <a:ext cx="422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 dirty="0">
                <a:latin typeface="Montserrat"/>
                <a:ea typeface="Montserrat"/>
                <a:cs typeface="Montserrat"/>
                <a:sym typeface="Montserrat"/>
              </a:rPr>
              <a:t>Publisher Competitors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" name="Google Shape;278;p30">
            <a:extLst>
              <a:ext uri="{FF2B5EF4-FFF2-40B4-BE49-F238E27FC236}">
                <a16:creationId xmlns:a16="http://schemas.microsoft.com/office/drawing/2014/main" id="{ED551E6F-6619-7049-84AB-0B88E7654F00}"/>
              </a:ext>
            </a:extLst>
          </p:cNvPr>
          <p:cNvSpPr txBox="1">
            <a:spLocks/>
          </p:cNvSpPr>
          <p:nvPr/>
        </p:nvSpPr>
        <p:spPr>
          <a:xfrm>
            <a:off x="5281598" y="1847317"/>
            <a:ext cx="3344845" cy="23961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223A80"/>
                </a:solidFill>
              </a:rPr>
              <a:t>Tailored publisher strategies could perform better for Air France</a:t>
            </a:r>
          </a:p>
          <a:p>
            <a:pPr>
              <a:buClr>
                <a:srgbClr val="FF1D2A"/>
              </a:buClr>
            </a:pPr>
            <a:endParaRPr lang="en-GB" sz="1600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223A80"/>
                </a:solidFill>
              </a:rPr>
              <a:t>Variation in bid strategies and costs-per-click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sz="1600" b="1" dirty="0">
              <a:solidFill>
                <a:srgbClr val="223A80"/>
              </a:solidFill>
            </a:endParaRPr>
          </a:p>
        </p:txBody>
      </p:sp>
      <p:pic>
        <p:nvPicPr>
          <p:cNvPr id="5" name="Picture 4" descr="Google Marketing Platform Integration | CallTrackingMetrics">
            <a:extLst>
              <a:ext uri="{FF2B5EF4-FFF2-40B4-BE49-F238E27FC236}">
                <a16:creationId xmlns:a16="http://schemas.microsoft.com/office/drawing/2014/main" id="{79692066-68FD-4AA7-A682-65DB430BE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300" y="1593393"/>
            <a:ext cx="1506896" cy="81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Yahoo Search Marketing vector logo">
            <a:extLst>
              <a:ext uri="{FF2B5EF4-FFF2-40B4-BE49-F238E27FC236}">
                <a16:creationId xmlns:a16="http://schemas.microsoft.com/office/drawing/2014/main" id="{0569B0D0-AF6B-4ACB-9F9E-8B756ADE8F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560" b="36490"/>
          <a:stretch/>
        </p:blipFill>
        <p:spPr bwMode="auto">
          <a:xfrm>
            <a:off x="2785562" y="1757510"/>
            <a:ext cx="2013181" cy="48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Microsoft Overhauls MSN Logo and Portal">
            <a:extLst>
              <a:ext uri="{FF2B5EF4-FFF2-40B4-BE49-F238E27FC236}">
                <a16:creationId xmlns:a16="http://schemas.microsoft.com/office/drawing/2014/main" id="{C986CB4A-4308-4909-B129-E2772132E9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91" b="36285"/>
          <a:stretch/>
        </p:blipFill>
        <p:spPr bwMode="auto">
          <a:xfrm>
            <a:off x="2934682" y="2794430"/>
            <a:ext cx="1714939" cy="78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Terms &amp; Conditions - KAYAK">
            <a:extLst>
              <a:ext uri="{FF2B5EF4-FFF2-40B4-BE49-F238E27FC236}">
                <a16:creationId xmlns:a16="http://schemas.microsoft.com/office/drawing/2014/main" id="{FEFE6E91-2501-4B70-B021-10144A6AC6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50" b="23674"/>
          <a:stretch/>
        </p:blipFill>
        <p:spPr bwMode="auto">
          <a:xfrm>
            <a:off x="571531" y="3101563"/>
            <a:ext cx="1852433" cy="48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53BCBAA-D0FB-45C7-8F40-E4E58E07D2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9" t="2756" r="8276" b="2182"/>
          <a:stretch/>
        </p:blipFill>
        <p:spPr>
          <a:xfrm>
            <a:off x="157721" y="1241582"/>
            <a:ext cx="3322199" cy="3551799"/>
          </a:xfrm>
          <a:prstGeom prst="rect">
            <a:avLst/>
          </a:prstGeom>
        </p:spPr>
      </p:pic>
      <p:sp>
        <p:nvSpPr>
          <p:cNvPr id="373" name="Google Shape;373;p36"/>
          <p:cNvSpPr/>
          <p:nvPr/>
        </p:nvSpPr>
        <p:spPr>
          <a:xfrm rot="-5400000" flipH="1">
            <a:off x="1353300" y="-1249525"/>
            <a:ext cx="473400" cy="39618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78;p30">
            <a:extLst>
              <a:ext uri="{FF2B5EF4-FFF2-40B4-BE49-F238E27FC236}">
                <a16:creationId xmlns:a16="http://schemas.microsoft.com/office/drawing/2014/main" id="{3FD316FA-4C85-504D-B542-C6585F7A69FC}"/>
              </a:ext>
            </a:extLst>
          </p:cNvPr>
          <p:cNvSpPr txBox="1">
            <a:spLocks/>
          </p:cNvSpPr>
          <p:nvPr/>
        </p:nvSpPr>
        <p:spPr>
          <a:xfrm>
            <a:off x="580664" y="1338871"/>
            <a:ext cx="3029383" cy="2839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b="1" dirty="0">
              <a:solidFill>
                <a:srgbClr val="223A80"/>
              </a:solidFill>
            </a:endParaRPr>
          </a:p>
        </p:txBody>
      </p:sp>
      <p:sp>
        <p:nvSpPr>
          <p:cNvPr id="22" name="Google Shape;277;p30">
            <a:extLst>
              <a:ext uri="{FF2B5EF4-FFF2-40B4-BE49-F238E27FC236}">
                <a16:creationId xmlns:a16="http://schemas.microsoft.com/office/drawing/2014/main" id="{22272361-A712-FA4D-8D89-CECCFB95FFC3}"/>
              </a:ext>
            </a:extLst>
          </p:cNvPr>
          <p:cNvSpPr txBox="1">
            <a:spLocks/>
          </p:cNvSpPr>
          <p:nvPr/>
        </p:nvSpPr>
        <p:spPr>
          <a:xfrm>
            <a:off x="522914" y="456876"/>
            <a:ext cx="2990236" cy="484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dirty="0">
                <a:solidFill>
                  <a:schemeClr val="bg1"/>
                </a:solidFill>
              </a:rPr>
              <a:t>Frequent Words</a:t>
            </a:r>
          </a:p>
        </p:txBody>
      </p:sp>
      <p:sp>
        <p:nvSpPr>
          <p:cNvPr id="14" name="Google Shape;278;p30">
            <a:extLst>
              <a:ext uri="{FF2B5EF4-FFF2-40B4-BE49-F238E27FC236}">
                <a16:creationId xmlns:a16="http://schemas.microsoft.com/office/drawing/2014/main" id="{F19C27DC-ECF9-7B44-98FF-B6CFB6840FDB}"/>
              </a:ext>
            </a:extLst>
          </p:cNvPr>
          <p:cNvSpPr txBox="1">
            <a:spLocks/>
          </p:cNvSpPr>
          <p:nvPr/>
        </p:nvSpPr>
        <p:spPr>
          <a:xfrm>
            <a:off x="3285860" y="3373093"/>
            <a:ext cx="5611869" cy="1659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Branded keywords seem to be the most profitable</a:t>
            </a:r>
          </a:p>
          <a:p>
            <a:pPr>
              <a:buClr>
                <a:srgbClr val="FF1D2A"/>
              </a:buClr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Most profitable words include destination</a:t>
            </a:r>
          </a:p>
          <a:p>
            <a:pPr>
              <a:buClr>
                <a:srgbClr val="FF1D2A"/>
              </a:buClr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Geo-targeted and generic terms are not as profitable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2A89EB-621F-5F44-9D13-C67EE69785D3}"/>
              </a:ext>
            </a:extLst>
          </p:cNvPr>
          <p:cNvGrpSpPr/>
          <p:nvPr/>
        </p:nvGrpSpPr>
        <p:grpSpPr>
          <a:xfrm>
            <a:off x="3455399" y="964975"/>
            <a:ext cx="5658135" cy="2408117"/>
            <a:chOff x="3455399" y="964975"/>
            <a:chExt cx="5658135" cy="2408117"/>
          </a:xfrm>
        </p:grpSpPr>
        <p:pic>
          <p:nvPicPr>
            <p:cNvPr id="3" name="Picture 2" descr="Chart, bar chart&#10;&#10;Description automatically generated">
              <a:extLst>
                <a:ext uri="{FF2B5EF4-FFF2-40B4-BE49-F238E27FC236}">
                  <a16:creationId xmlns:a16="http://schemas.microsoft.com/office/drawing/2014/main" id="{05790A60-D180-6A4B-9CEE-D13BBE68DC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110" b="8115"/>
            <a:stretch/>
          </p:blipFill>
          <p:spPr>
            <a:xfrm>
              <a:off x="3455399" y="964975"/>
              <a:ext cx="5658135" cy="2408117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B3A8A0-A8B4-E44F-ABBD-31EE58D1BE60}"/>
                </a:ext>
              </a:extLst>
            </p:cNvPr>
            <p:cNvSpPr txBox="1"/>
            <p:nvPr/>
          </p:nvSpPr>
          <p:spPr>
            <a:xfrm>
              <a:off x="5698155" y="1061872"/>
              <a:ext cx="215605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NO" sz="1200" dirty="0">
                  <a:solidFill>
                    <a:schemeClr val="bg1">
                      <a:lumMod val="50000"/>
                    </a:schemeClr>
                  </a:solidFill>
                </a:rPr>
                <a:t>Most Frequent words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171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/>
          <p:nvPr/>
        </p:nvSpPr>
        <p:spPr>
          <a:xfrm rot="-5400000" flipH="1">
            <a:off x="1367778" y="-1398753"/>
            <a:ext cx="473400" cy="4260256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 txBox="1">
            <a:spLocks noGrp="1"/>
          </p:cNvSpPr>
          <p:nvPr>
            <p:ph type="title"/>
          </p:nvPr>
        </p:nvSpPr>
        <p:spPr>
          <a:xfrm>
            <a:off x="578500" y="442300"/>
            <a:ext cx="302938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Montserrat"/>
                <a:ea typeface="Montserrat"/>
                <a:cs typeface="Montserrat"/>
                <a:sym typeface="Montserrat"/>
              </a:rPr>
              <a:t>Booking Success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278;p30">
            <a:extLst>
              <a:ext uri="{FF2B5EF4-FFF2-40B4-BE49-F238E27FC236}">
                <a16:creationId xmlns:a16="http://schemas.microsoft.com/office/drawing/2014/main" id="{602C54AC-946E-D445-8622-48C3D77355E2}"/>
              </a:ext>
            </a:extLst>
          </p:cNvPr>
          <p:cNvSpPr txBox="1">
            <a:spLocks/>
          </p:cNvSpPr>
          <p:nvPr/>
        </p:nvSpPr>
        <p:spPr>
          <a:xfrm>
            <a:off x="0" y="1870136"/>
            <a:ext cx="2533554" cy="2579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Publishers and their average amount of bookings in comparison to total clicks 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A good indicator of SEM strategy performance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4B6DEDC-5847-934A-A346-5930D0871A3A}"/>
              </a:ext>
            </a:extLst>
          </p:cNvPr>
          <p:cNvGrpSpPr/>
          <p:nvPr/>
        </p:nvGrpSpPr>
        <p:grpSpPr>
          <a:xfrm>
            <a:off x="2656574" y="1314589"/>
            <a:ext cx="6130454" cy="3007154"/>
            <a:chOff x="2656574" y="1314589"/>
            <a:chExt cx="6130454" cy="3007154"/>
          </a:xfrm>
        </p:grpSpPr>
        <p:pic>
          <p:nvPicPr>
            <p:cNvPr id="10" name="Picture 9" descr="Chart, bubble chart&#10;&#10;Description automatically generated">
              <a:extLst>
                <a:ext uri="{FF2B5EF4-FFF2-40B4-BE49-F238E27FC236}">
                  <a16:creationId xmlns:a16="http://schemas.microsoft.com/office/drawing/2014/main" id="{D572CFED-47D4-8940-BF05-48BAA92F88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48" t="1725" r="1934" b="-1"/>
            <a:stretch/>
          </p:blipFill>
          <p:spPr>
            <a:xfrm>
              <a:off x="2656574" y="1414914"/>
              <a:ext cx="6130454" cy="290682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6B7A31E-BD39-2F40-887E-6BF84D470621}"/>
                </a:ext>
              </a:extLst>
            </p:cNvPr>
            <p:cNvSpPr txBox="1"/>
            <p:nvPr/>
          </p:nvSpPr>
          <p:spPr>
            <a:xfrm>
              <a:off x="4716378" y="1314589"/>
              <a:ext cx="215605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NO" sz="1200" dirty="0">
                  <a:solidFill>
                    <a:schemeClr val="bg1">
                      <a:lumMod val="50000"/>
                    </a:schemeClr>
                  </a:solidFill>
                </a:rPr>
                <a:t>Bookings Based on Clicks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2660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8E0965-23A3-2448-966E-A6649E576B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"/>
          <a:stretch/>
        </p:blipFill>
        <p:spPr>
          <a:xfrm>
            <a:off x="3944993" y="285750"/>
            <a:ext cx="4505498" cy="4572000"/>
          </a:xfrm>
          <a:prstGeom prst="rect">
            <a:avLst/>
          </a:prstGeom>
        </p:spPr>
      </p:pic>
      <p:sp>
        <p:nvSpPr>
          <p:cNvPr id="317" name="Google Shape;317;p33"/>
          <p:cNvSpPr txBox="1">
            <a:spLocks noGrp="1"/>
          </p:cNvSpPr>
          <p:nvPr>
            <p:ph type="title"/>
          </p:nvPr>
        </p:nvSpPr>
        <p:spPr>
          <a:xfrm>
            <a:off x="540000" y="442300"/>
            <a:ext cx="422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" name="Google Shape;278;p30">
            <a:extLst>
              <a:ext uri="{FF2B5EF4-FFF2-40B4-BE49-F238E27FC236}">
                <a16:creationId xmlns:a16="http://schemas.microsoft.com/office/drawing/2014/main" id="{ED551E6F-6619-7049-84AB-0B88E7654F00}"/>
              </a:ext>
            </a:extLst>
          </p:cNvPr>
          <p:cNvSpPr txBox="1">
            <a:spLocks/>
          </p:cNvSpPr>
          <p:nvPr/>
        </p:nvSpPr>
        <p:spPr>
          <a:xfrm>
            <a:off x="463636" y="1809172"/>
            <a:ext cx="3029383" cy="2839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Comparison of Global and US publisher costs</a:t>
            </a:r>
          </a:p>
          <a:p>
            <a:pPr>
              <a:buClr>
                <a:srgbClr val="FF1D2A"/>
              </a:buClr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Google is most costly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What should Air France do?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b="1" dirty="0">
              <a:solidFill>
                <a:srgbClr val="223A80"/>
              </a:solidFill>
            </a:endParaRPr>
          </a:p>
        </p:txBody>
      </p:sp>
      <p:sp>
        <p:nvSpPr>
          <p:cNvPr id="316" name="Google Shape;316;p33"/>
          <p:cNvSpPr/>
          <p:nvPr/>
        </p:nvSpPr>
        <p:spPr>
          <a:xfrm rot="-5400000" flipH="1">
            <a:off x="1741628" y="-1637853"/>
            <a:ext cx="473400" cy="4738456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17;p33">
            <a:extLst>
              <a:ext uri="{FF2B5EF4-FFF2-40B4-BE49-F238E27FC236}">
                <a16:creationId xmlns:a16="http://schemas.microsoft.com/office/drawing/2014/main" id="{382FB6D0-75ED-44B2-BD02-E5B78DF135FE}"/>
              </a:ext>
            </a:extLst>
          </p:cNvPr>
          <p:cNvSpPr txBox="1">
            <a:spLocks/>
          </p:cNvSpPr>
          <p:nvPr/>
        </p:nvSpPr>
        <p:spPr>
          <a:xfrm>
            <a:off x="463636" y="442300"/>
            <a:ext cx="353237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What are the Costs?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E0CDB57-9403-8948-9804-8640A4D2ED6F}"/>
              </a:ext>
            </a:extLst>
          </p:cNvPr>
          <p:cNvGrpSpPr/>
          <p:nvPr/>
        </p:nvGrpSpPr>
        <p:grpSpPr>
          <a:xfrm>
            <a:off x="8219974" y="-105878"/>
            <a:ext cx="230520" cy="1073954"/>
            <a:chOff x="8219974" y="-105878"/>
            <a:chExt cx="230520" cy="107395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C85A33D-1010-1D4B-93C9-3D6DF9585598}"/>
                </a:ext>
              </a:extLst>
            </p:cNvPr>
            <p:cNvSpPr/>
            <p:nvPr/>
          </p:nvSpPr>
          <p:spPr>
            <a:xfrm>
              <a:off x="8219974" y="-105878"/>
              <a:ext cx="230517" cy="968079"/>
            </a:xfrm>
            <a:prstGeom prst="rect">
              <a:avLst/>
            </a:prstGeom>
            <a:solidFill>
              <a:srgbClr val="FF1D2A"/>
            </a:solidFill>
            <a:ln>
              <a:solidFill>
                <a:srgbClr val="FF1D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E9E625-68F3-8347-8567-2A816758B8BF}"/>
                </a:ext>
              </a:extLst>
            </p:cNvPr>
            <p:cNvSpPr/>
            <p:nvPr/>
          </p:nvSpPr>
          <p:spPr>
            <a:xfrm>
              <a:off x="8219977" y="716619"/>
              <a:ext cx="230517" cy="251457"/>
            </a:xfrm>
            <a:prstGeom prst="ellipse">
              <a:avLst/>
            </a:prstGeom>
            <a:solidFill>
              <a:srgbClr val="FF1D2A"/>
            </a:solidFill>
            <a:ln>
              <a:solidFill>
                <a:srgbClr val="FF1D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</p:spTree>
    <p:extLst>
      <p:ext uri="{BB962C8B-B14F-4D97-AF65-F5344CB8AC3E}">
        <p14:creationId xmlns:p14="http://schemas.microsoft.com/office/powerpoint/2010/main" val="395907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/>
          <p:nvPr/>
        </p:nvSpPr>
        <p:spPr>
          <a:xfrm rot="-5400000" flipH="1">
            <a:off x="2018211" y="-1891258"/>
            <a:ext cx="473400" cy="52209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 txBox="1">
            <a:spLocks noGrp="1"/>
          </p:cNvSpPr>
          <p:nvPr>
            <p:ph type="title"/>
          </p:nvPr>
        </p:nvSpPr>
        <p:spPr>
          <a:xfrm>
            <a:off x="346821" y="472640"/>
            <a:ext cx="44282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ontserrat"/>
                <a:ea typeface="Montserrat"/>
                <a:cs typeface="Montserrat"/>
                <a:sym typeface="Montserrat"/>
              </a:rPr>
              <a:t>Bid Strategy per Competitor</a:t>
            </a:r>
            <a:endParaRPr sz="22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557EB24-7C7C-9E43-A7D8-184DC4C91FBC}"/>
              </a:ext>
            </a:extLst>
          </p:cNvPr>
          <p:cNvGrpSpPr/>
          <p:nvPr/>
        </p:nvGrpSpPr>
        <p:grpSpPr>
          <a:xfrm>
            <a:off x="1382183" y="1071841"/>
            <a:ext cx="7007868" cy="3946534"/>
            <a:chOff x="1038849" y="1118184"/>
            <a:chExt cx="7007868" cy="39465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05D59D7-828A-D64B-9929-F6C73DAF52A2}"/>
                </a:ext>
              </a:extLst>
            </p:cNvPr>
            <p:cNvGrpSpPr/>
            <p:nvPr/>
          </p:nvGrpSpPr>
          <p:grpSpPr>
            <a:xfrm>
              <a:off x="1038849" y="1118184"/>
              <a:ext cx="7007868" cy="3946534"/>
              <a:chOff x="580664" y="1067375"/>
              <a:chExt cx="7007868" cy="3946534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0B8179AB-0C25-5544-98A9-36670A45D9B9}"/>
                  </a:ext>
                </a:extLst>
              </p:cNvPr>
              <p:cNvGrpSpPr/>
              <p:nvPr/>
            </p:nvGrpSpPr>
            <p:grpSpPr>
              <a:xfrm>
                <a:off x="580664" y="1067375"/>
                <a:ext cx="7007868" cy="3946534"/>
                <a:chOff x="1720115" y="1152513"/>
                <a:chExt cx="7007868" cy="3946534"/>
              </a:xfrm>
            </p:grpSpPr>
            <p:pic>
              <p:nvPicPr>
                <p:cNvPr id="6" name="Picture 5" descr="Chart, bar chart&#10;&#10;Description automatically generated">
                  <a:extLst>
                    <a:ext uri="{FF2B5EF4-FFF2-40B4-BE49-F238E27FC236}">
                      <a16:creationId xmlns:a16="http://schemas.microsoft.com/office/drawing/2014/main" id="{D123B2A4-1A25-E445-8F50-0A4B8FFEC2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843"/>
                <a:stretch/>
              </p:blipFill>
              <p:spPr>
                <a:xfrm>
                  <a:off x="1861568" y="1152513"/>
                  <a:ext cx="6866415" cy="3548687"/>
                </a:xfrm>
                <a:prstGeom prst="rect">
                  <a:avLst/>
                </a:prstGeom>
              </p:spPr>
            </p:pic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A6866561-F218-494A-919B-AC1960EBE60A}"/>
                    </a:ext>
                  </a:extLst>
                </p:cNvPr>
                <p:cNvSpPr txBox="1"/>
                <p:nvPr/>
              </p:nvSpPr>
              <p:spPr>
                <a:xfrm>
                  <a:off x="1732581" y="1956435"/>
                  <a:ext cx="499991" cy="21613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NO" sz="800" dirty="0">
                      <a:solidFill>
                        <a:schemeClr val="bg1">
                          <a:lumMod val="50000"/>
                        </a:schemeClr>
                      </a:solidFill>
                    </a:rPr>
                    <a:t>2e+06</a:t>
                  </a:r>
                  <a:endParaRPr lang="en-NO" sz="105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8BC28C8F-4639-E34B-BFA3-083B523012D6}"/>
                    </a:ext>
                  </a:extLst>
                </p:cNvPr>
                <p:cNvSpPr txBox="1"/>
                <p:nvPr/>
              </p:nvSpPr>
              <p:spPr>
                <a:xfrm>
                  <a:off x="1732581" y="3022884"/>
                  <a:ext cx="499991" cy="21613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NO" sz="800" dirty="0">
                      <a:solidFill>
                        <a:schemeClr val="bg1">
                          <a:lumMod val="50000"/>
                        </a:schemeClr>
                      </a:solidFill>
                    </a:rPr>
                    <a:t>1e+06</a:t>
                  </a:r>
                  <a:endParaRPr lang="en-NO" sz="105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A69DB3DA-C6C9-E443-889A-EFFDD8741D6E}"/>
                    </a:ext>
                  </a:extLst>
                </p:cNvPr>
                <p:cNvSpPr txBox="1"/>
                <p:nvPr/>
              </p:nvSpPr>
              <p:spPr>
                <a:xfrm>
                  <a:off x="1720115" y="4047785"/>
                  <a:ext cx="499991" cy="21613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NO" sz="800" dirty="0">
                      <a:solidFill>
                        <a:schemeClr val="bg1">
                          <a:lumMod val="50000"/>
                        </a:schemeClr>
                      </a:solidFill>
                    </a:rPr>
                    <a:t>0e+00</a:t>
                  </a:r>
                  <a:endParaRPr lang="en-NO" sz="105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1BD77C0-C9A2-9043-B7E4-EFC187D83E60}"/>
                    </a:ext>
                  </a:extLst>
                </p:cNvPr>
                <p:cNvSpPr txBox="1"/>
                <p:nvPr/>
              </p:nvSpPr>
              <p:spPr>
                <a:xfrm>
                  <a:off x="2512594" y="4432691"/>
                  <a:ext cx="546489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NO" sz="800" dirty="0">
                      <a:solidFill>
                        <a:schemeClr val="bg1">
                          <a:lumMod val="50000"/>
                        </a:schemeClr>
                      </a:solidFill>
                    </a:rPr>
                    <a:t>Pos 3-6</a:t>
                  </a:r>
                  <a:endParaRPr lang="en-NO" sz="105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579D0610-8F45-894D-8A98-9D883EAD993B}"/>
                    </a:ext>
                  </a:extLst>
                </p:cNvPr>
                <p:cNvSpPr txBox="1"/>
                <p:nvPr/>
              </p:nvSpPr>
              <p:spPr>
                <a:xfrm>
                  <a:off x="3151988" y="4440568"/>
                  <a:ext cx="764636" cy="215444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NO" sz="800" dirty="0">
                      <a:solidFill>
                        <a:schemeClr val="bg1">
                          <a:lumMod val="50000"/>
                        </a:schemeClr>
                      </a:solidFill>
                    </a:rPr>
                    <a:t>Position 1-3</a:t>
                  </a:r>
                  <a:endParaRPr lang="en-NO" sz="105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F87A823-E027-BB4E-A2C8-AEA864DB0868}"/>
                    </a:ext>
                  </a:extLst>
                </p:cNvPr>
                <p:cNvSpPr txBox="1"/>
                <p:nvPr/>
              </p:nvSpPr>
              <p:spPr>
                <a:xfrm>
                  <a:off x="3811987" y="4415288"/>
                  <a:ext cx="953813" cy="20005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NO" sz="700" dirty="0">
                      <a:solidFill>
                        <a:schemeClr val="bg1">
                          <a:lumMod val="50000"/>
                        </a:schemeClr>
                      </a:solidFill>
                    </a:rPr>
                    <a:t>Position 1-2 Target</a:t>
                  </a:r>
                  <a:endParaRPr lang="en-NO" sz="100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4355121-2986-744C-8F9E-EB40F05DFBAF}"/>
                    </a:ext>
                  </a:extLst>
                </p:cNvPr>
                <p:cNvSpPr txBox="1"/>
                <p:nvPr/>
              </p:nvSpPr>
              <p:spPr>
                <a:xfrm>
                  <a:off x="4593209" y="4852826"/>
                  <a:ext cx="953813" cy="24622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NO" sz="1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Bid strategy</a:t>
                  </a:r>
                  <a:endParaRPr lang="en-NO" sz="120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E273092-05B0-1E44-B356-63C3E49458B8}"/>
                  </a:ext>
                </a:extLst>
              </p:cNvPr>
              <p:cNvSpPr txBox="1"/>
              <p:nvPr/>
            </p:nvSpPr>
            <p:spPr>
              <a:xfrm>
                <a:off x="3516402" y="4351590"/>
                <a:ext cx="82284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NO" sz="800" dirty="0">
                    <a:solidFill>
                      <a:schemeClr val="bg1">
                        <a:lumMod val="50000"/>
                      </a:schemeClr>
                    </a:solidFill>
                  </a:rPr>
                  <a:t>Position 1-4 Bid Strategy</a:t>
                </a:r>
                <a:endParaRPr lang="en-NO" sz="105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3055A3-7B3D-B04C-900C-54A83AA9F348}"/>
                  </a:ext>
                </a:extLst>
              </p:cNvPr>
              <p:cNvSpPr txBox="1"/>
              <p:nvPr/>
            </p:nvSpPr>
            <p:spPr>
              <a:xfrm>
                <a:off x="4290400" y="4357249"/>
                <a:ext cx="82284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NO" sz="800" dirty="0">
                    <a:solidFill>
                      <a:schemeClr val="bg1">
                        <a:lumMod val="50000"/>
                      </a:schemeClr>
                    </a:solidFill>
                  </a:rPr>
                  <a:t>Position 2-5 Bid Strategy</a:t>
                </a:r>
                <a:endParaRPr lang="en-NO" sz="105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A5FE402-8241-8C4E-9094-61E383034F69}"/>
                  </a:ext>
                </a:extLst>
              </p:cNvPr>
              <p:cNvSpPr txBox="1"/>
              <p:nvPr/>
            </p:nvSpPr>
            <p:spPr>
              <a:xfrm>
                <a:off x="5097650" y="4362908"/>
                <a:ext cx="82284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NO" sz="800" dirty="0">
                    <a:solidFill>
                      <a:schemeClr val="bg1">
                        <a:lumMod val="50000"/>
                      </a:schemeClr>
                    </a:solidFill>
                  </a:rPr>
                  <a:t>Position 5-10 Bid Strategy</a:t>
                </a:r>
                <a:endParaRPr lang="en-NO" sz="105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D3B8157-C4EC-DC4C-BFA3-E165A5A325AC}"/>
                  </a:ext>
                </a:extLst>
              </p:cNvPr>
              <p:cNvSpPr txBox="1"/>
              <p:nvPr/>
            </p:nvSpPr>
            <p:spPr>
              <a:xfrm>
                <a:off x="5892120" y="4360928"/>
                <a:ext cx="822842" cy="21544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NO" sz="800" dirty="0">
                    <a:solidFill>
                      <a:schemeClr val="bg1">
                        <a:lumMod val="50000"/>
                      </a:schemeClr>
                    </a:solidFill>
                  </a:rPr>
                  <a:t>NA</a:t>
                </a:r>
                <a:endParaRPr lang="en-NO" sz="105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858527-AB68-0E45-BCE9-F68BDC08AF13}"/>
                </a:ext>
              </a:extLst>
            </p:cNvPr>
            <p:cNvSpPr txBox="1"/>
            <p:nvPr/>
          </p:nvSpPr>
          <p:spPr>
            <a:xfrm rot="16200000">
              <a:off x="892629" y="2502044"/>
              <a:ext cx="792432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NO" sz="1000" dirty="0">
                  <a:solidFill>
                    <a:schemeClr val="bg1">
                      <a:lumMod val="50000"/>
                    </a:schemeClr>
                  </a:solidFill>
                </a:rPr>
                <a:t>Revenue</a:t>
              </a:r>
              <a:endParaRPr lang="en-NO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0943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/>
          <p:nvPr/>
        </p:nvSpPr>
        <p:spPr>
          <a:xfrm rot="-5400000" flipH="1">
            <a:off x="1982850" y="-1879075"/>
            <a:ext cx="473400" cy="5220900"/>
          </a:xfrm>
          <a:prstGeom prst="roundRect">
            <a:avLst>
              <a:gd name="adj" fmla="val 50000"/>
            </a:avLst>
          </a:prstGeom>
          <a:solidFill>
            <a:srgbClr val="FF1D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 txBox="1">
            <a:spLocks noGrp="1"/>
          </p:cNvSpPr>
          <p:nvPr>
            <p:ph type="title"/>
          </p:nvPr>
        </p:nvSpPr>
        <p:spPr>
          <a:xfrm>
            <a:off x="794524" y="445025"/>
            <a:ext cx="322129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Montserrat"/>
                <a:ea typeface="Montserrat"/>
                <a:cs typeface="Montserrat"/>
                <a:sym typeface="Montserrat"/>
              </a:rPr>
              <a:t>ROA Comparison</a:t>
            </a:r>
            <a:endParaRPr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" name="Google Shape;278;p30">
            <a:extLst>
              <a:ext uri="{FF2B5EF4-FFF2-40B4-BE49-F238E27FC236}">
                <a16:creationId xmlns:a16="http://schemas.microsoft.com/office/drawing/2014/main" id="{ED551E6F-6619-7049-84AB-0B88E7654F00}"/>
              </a:ext>
            </a:extLst>
          </p:cNvPr>
          <p:cNvSpPr txBox="1">
            <a:spLocks/>
          </p:cNvSpPr>
          <p:nvPr/>
        </p:nvSpPr>
        <p:spPr>
          <a:xfrm>
            <a:off x="6052008" y="1839074"/>
            <a:ext cx="3120272" cy="2135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ROA highlights how much market success the campaigns are producing</a:t>
            </a: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endParaRPr lang="en-GB" b="1" dirty="0">
              <a:solidFill>
                <a:srgbClr val="223A80"/>
              </a:solidFill>
            </a:endParaRPr>
          </a:p>
          <a:p>
            <a:pPr marL="285750" indent="-285750">
              <a:buClr>
                <a:srgbClr val="FF1D2A"/>
              </a:buClr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223A80"/>
                </a:solidFill>
              </a:rPr>
              <a:t>Smaller search engines result in much higher ROAs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9FD3F2-A87D-914F-8290-E58B68446B74}"/>
              </a:ext>
            </a:extLst>
          </p:cNvPr>
          <p:cNvGrpSpPr/>
          <p:nvPr/>
        </p:nvGrpSpPr>
        <p:grpSpPr>
          <a:xfrm>
            <a:off x="0" y="1080074"/>
            <a:ext cx="6148532" cy="3117885"/>
            <a:chOff x="0" y="1080074"/>
            <a:chExt cx="6148532" cy="311788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AD0BC3-28C1-4EC3-8C6C-A59A51A9E1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86" t="2143" r="874"/>
            <a:stretch/>
          </p:blipFill>
          <p:spPr>
            <a:xfrm>
              <a:off x="0" y="1168925"/>
              <a:ext cx="6148532" cy="302903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5C4B21-9D03-4149-B014-C71150D200B1}"/>
                </a:ext>
              </a:extLst>
            </p:cNvPr>
            <p:cNvSpPr txBox="1"/>
            <p:nvPr/>
          </p:nvSpPr>
          <p:spPr>
            <a:xfrm>
              <a:off x="2233958" y="1080074"/>
              <a:ext cx="168061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NO" sz="1200" dirty="0">
                  <a:solidFill>
                    <a:schemeClr val="bg1">
                      <a:lumMod val="50000"/>
                    </a:schemeClr>
                  </a:solidFill>
                </a:rPr>
                <a:t>Return on Advertising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7115146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SEO Strategy by Slidesgo">
  <a:themeElements>
    <a:clrScheme name="Simple Light">
      <a:dk1>
        <a:srgbClr val="35535B"/>
      </a:dk1>
      <a:lt1>
        <a:srgbClr val="FFFFFF"/>
      </a:lt1>
      <a:dk2>
        <a:srgbClr val="666666"/>
      </a:dk2>
      <a:lt2>
        <a:srgbClr val="FFFFFF"/>
      </a:lt2>
      <a:accent1>
        <a:srgbClr val="E14D4D"/>
      </a:accent1>
      <a:accent2>
        <a:srgbClr val="35535B"/>
      </a:accent2>
      <a:accent3>
        <a:srgbClr val="8ED9DC"/>
      </a:accent3>
      <a:accent4>
        <a:srgbClr val="999999"/>
      </a:accent4>
      <a:accent5>
        <a:srgbClr val="35535B"/>
      </a:accent5>
      <a:accent6>
        <a:srgbClr val="E14D4D"/>
      </a:accent6>
      <a:hlink>
        <a:srgbClr val="9999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2663</TotalTime>
  <Words>1021</Words>
  <Application>Microsoft Office PowerPoint</Application>
  <PresentationFormat>On-screen Show (16:9)</PresentationFormat>
  <Paragraphs>133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Lato</vt:lpstr>
      <vt:lpstr>Montserrat</vt:lpstr>
      <vt:lpstr>Open Sans</vt:lpstr>
      <vt:lpstr>EB Garamond</vt:lpstr>
      <vt:lpstr>Arial</vt:lpstr>
      <vt:lpstr>Josefin Slab</vt:lpstr>
      <vt:lpstr>Raleway</vt:lpstr>
      <vt:lpstr>Maven Pro</vt:lpstr>
      <vt:lpstr>Oswald Regular</vt:lpstr>
      <vt:lpstr>Minimalist SEO Strategy by Slidesgo</vt:lpstr>
      <vt:lpstr>PowerPoint Presentation</vt:lpstr>
      <vt:lpstr>SEM Analysis</vt:lpstr>
      <vt:lpstr>SEM Goals</vt:lpstr>
      <vt:lpstr>Publisher Competitors</vt:lpstr>
      <vt:lpstr>PowerPoint Presentation</vt:lpstr>
      <vt:lpstr>Booking Success</vt:lpstr>
      <vt:lpstr>…</vt:lpstr>
      <vt:lpstr>Bid Strategy per Competitor</vt:lpstr>
      <vt:lpstr>ROA Comparison</vt:lpstr>
      <vt:lpstr>Recommendations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Vi Nguyen</cp:lastModifiedBy>
  <cp:revision>155</cp:revision>
  <dcterms:modified xsi:type="dcterms:W3CDTF">2020-12-17T18:26:25Z</dcterms:modified>
</cp:coreProperties>
</file>